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16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DC6F765-04D7-4A3B-9E81-5B1314B09191}">
  <a:tblStyle styleId="{2DC6F765-04D7-4A3B-9E81-5B1314B091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22847964d8_1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322847964d8_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@noma &gt; 이건 그냥 해봤음.  감사합니다. 더 깔끔하고 이쁜것같습니다.</a:t>
            </a:r>
            <a:endParaRPr/>
          </a:p>
        </p:txBody>
      </p:sp>
      <p:sp>
        <p:nvSpPr>
          <p:cNvPr id="53" name="Google Shape;53;g322847964d8_13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22847964d8_2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322847964d8_29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22847964d8_9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322847964d8_9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22847964d8_9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322847964d8_9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22847964d8_17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322847964d8_17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2887b37134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32887b37134_2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22847964d8_9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322847964d8_9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2887b37134_12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2887b37134_1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32887b37134_12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288da975ff_3_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288da975ff_3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3288da975ff_3_8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2887b37134_12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2887b37134_1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32887b37134_12_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2887b37134_6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2887b37134_6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32887b37134_6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2887b37134_6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2887b37134_6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32887b37134_6_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2887b37134_6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2887b37134_6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32887b37134_6_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2887b37134_6_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2887b37134_6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32887b37134_6_6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2887b37134_6_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2887b37134_6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32887b37134_6_8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2887b37134_6_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2887b37134_6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32887b37134_6_1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288da975ff_1_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288da975ff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3288da975ff_1_5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288da975ff_1_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288da975ff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3288da975ff_1_7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2887b37134_6_1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2887b37134_6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32887b37134_6_16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22847964d8_9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322847964d8_9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288da975ff_3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288da975ff_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3288da975ff_3_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2847964d8_1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322847964d8_16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22847964d8_18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322847964d8_18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288da975f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3288da975ff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22847964d8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322847964d8_9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22847964d8_2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322847964d8_24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457200" y="4822047"/>
            <a:ext cx="21336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3124200" y="4822047"/>
            <a:ext cx="28956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6553200" y="4822047"/>
            <a:ext cx="21336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" name="Google Shape;19;p2"/>
          <p:cNvSpPr txBox="1"/>
          <p:nvPr>
            <p:ph type="ctrTitle"/>
          </p:nvPr>
        </p:nvSpPr>
        <p:spPr>
          <a:xfrm>
            <a:off x="246722" y="1544187"/>
            <a:ext cx="5832600" cy="11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400"/>
              <a:buFont typeface="Gulimche"/>
              <a:buNone/>
              <a:defRPr sz="5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0" name="Google Shape;2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idx="10" type="dt"/>
          </p:nvPr>
        </p:nvSpPr>
        <p:spPr>
          <a:xfrm>
            <a:off x="457200" y="4822047"/>
            <a:ext cx="21336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3124200" y="4822047"/>
            <a:ext cx="28956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6553200" y="4822047"/>
            <a:ext cx="21336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>
  <p:cSld name="구역 머리글">
    <p:bg>
      <p:bgPr>
        <a:solidFill>
          <a:schemeClr val="lt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4822047"/>
            <a:ext cx="21336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4822047"/>
            <a:ext cx="28956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4822047"/>
            <a:ext cx="21336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사용자 지정 레이아웃">
  <p:cSld name="사용자 지정 레이아웃">
    <p:bg>
      <p:bgPr>
        <a:solidFill>
          <a:schemeClr val="lt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 txBox="1"/>
          <p:nvPr>
            <p:ph type="title"/>
          </p:nvPr>
        </p:nvSpPr>
        <p:spPr>
          <a:xfrm>
            <a:off x="179512" y="36612"/>
            <a:ext cx="76611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  <a:defRPr b="1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4822047"/>
            <a:ext cx="21336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4822047"/>
            <a:ext cx="28956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4822047"/>
            <a:ext cx="21336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395536" y="1113588"/>
            <a:ext cx="8402400" cy="3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i="1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i="1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i="1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i="1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i="1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>
  <p:cSld name="제목 및 내용">
    <p:bg>
      <p:bgPr>
        <a:solidFill>
          <a:schemeClr val="l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/>
          <p:nvPr>
            <p:ph idx="10" type="dt"/>
          </p:nvPr>
        </p:nvSpPr>
        <p:spPr>
          <a:xfrm>
            <a:off x="457200" y="4875626"/>
            <a:ext cx="2133600" cy="1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1" type="ftr"/>
          </p:nvPr>
        </p:nvSpPr>
        <p:spPr>
          <a:xfrm>
            <a:off x="3124200" y="4875626"/>
            <a:ext cx="2895600" cy="1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6553200" y="4875626"/>
            <a:ext cx="2133600" cy="1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395536" y="1113588"/>
            <a:ext cx="8402400" cy="3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i="1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i="1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i="1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i="1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i="1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type="title"/>
          </p:nvPr>
        </p:nvSpPr>
        <p:spPr>
          <a:xfrm>
            <a:off x="179512" y="36612"/>
            <a:ext cx="76611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  <a:defRPr b="1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사용자 지정 레이아웃">
  <p:cSld name="1_사용자 지정 레이아웃">
    <p:bg>
      <p:bgPr>
        <a:solidFill>
          <a:schemeClr val="lt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4822047"/>
            <a:ext cx="21336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4822047"/>
            <a:ext cx="28956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4822047"/>
            <a:ext cx="21336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" name="Google Shape;49;p7"/>
          <p:cNvSpPr txBox="1"/>
          <p:nvPr>
            <p:ph type="ctrTitle"/>
          </p:nvPr>
        </p:nvSpPr>
        <p:spPr>
          <a:xfrm>
            <a:off x="436079" y="1653648"/>
            <a:ext cx="66264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000"/>
              <a:buFont typeface="Gulimche"/>
              <a:buNone/>
              <a:defRPr sz="7000">
                <a:solidFill>
                  <a:srgbClr val="383B6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14270"/>
            <a:ext cx="82296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Malgun Gothic"/>
              <a:buNone/>
              <a:defRPr b="0" i="0" sz="3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796516"/>
            <a:ext cx="8229600" cy="39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7350" lvl="0" marL="457200" marR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42900" lvl="2" marL="13716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4822047"/>
            <a:ext cx="21336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4822047"/>
            <a:ext cx="28956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4822047"/>
            <a:ext cx="21336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jpg"/><Relationship Id="rId4" Type="http://schemas.openxmlformats.org/officeDocument/2006/relationships/image" Target="../media/image16.jpg"/><Relationship Id="rId5" Type="http://schemas.openxmlformats.org/officeDocument/2006/relationships/image" Target="../media/image14.jpg"/><Relationship Id="rId6" Type="http://schemas.openxmlformats.org/officeDocument/2006/relationships/image" Target="../media/image15.png"/><Relationship Id="rId7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jpg"/><Relationship Id="rId4" Type="http://schemas.openxmlformats.org/officeDocument/2006/relationships/image" Target="../media/image19.png"/><Relationship Id="rId5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jpg"/><Relationship Id="rId4" Type="http://schemas.openxmlformats.org/officeDocument/2006/relationships/image" Target="../media/image4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39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45.png"/><Relationship Id="rId5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6.png"/><Relationship Id="rId4" Type="http://schemas.openxmlformats.org/officeDocument/2006/relationships/image" Target="../media/image27.png"/><Relationship Id="rId5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image" Target="../media/image47.png"/><Relationship Id="rId5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Relationship Id="rId4" Type="http://schemas.openxmlformats.org/officeDocument/2006/relationships/image" Target="../media/image49.png"/><Relationship Id="rId5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Relationship Id="rId5" Type="http://schemas.openxmlformats.org/officeDocument/2006/relationships/image" Target="../media/image1.png"/><Relationship Id="rId6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Relationship Id="rId4" Type="http://schemas.openxmlformats.org/officeDocument/2006/relationships/image" Target="../media/image10.png"/><Relationship Id="rId5" Type="http://schemas.openxmlformats.org/officeDocument/2006/relationships/image" Target="../media/image18.png"/><Relationship Id="rId6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/>
          <p:nvPr/>
        </p:nvSpPr>
        <p:spPr>
          <a:xfrm>
            <a:off x="713050" y="3073300"/>
            <a:ext cx="47304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애드인에듀 / AI 로봇 자율주행 과정 / 프로젝트 #1 / 3조.꽃보다 남자넷 </a:t>
            </a:r>
            <a:endParaRPr b="1" sz="12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      </a:t>
            </a:r>
            <a:endParaRPr b="1" i="0" sz="12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8"/>
          <p:cNvSpPr txBox="1"/>
          <p:nvPr>
            <p:ph type="ctrTitle"/>
          </p:nvPr>
        </p:nvSpPr>
        <p:spPr>
          <a:xfrm>
            <a:off x="667797" y="1484510"/>
            <a:ext cx="5832600" cy="11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400"/>
              <a:buFont typeface="Gulimche"/>
              <a:buNone/>
            </a:pPr>
            <a:r>
              <a:rPr lang="en-US" sz="46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Home Sweet Home</a:t>
            </a:r>
            <a:endParaRPr sz="4600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400"/>
              <a:buFont typeface="Gulimche"/>
              <a:buNone/>
            </a:pPr>
            <a:r>
              <a:t/>
            </a:r>
            <a:endParaRPr sz="800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400"/>
              <a:buFont typeface="Gulimche"/>
              <a:buNone/>
            </a:pPr>
            <a:r>
              <a:rPr lang="en-US" sz="18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우리는 언제 집을 살 수 있을까??</a:t>
            </a:r>
            <a:endParaRPr sz="2400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8"/>
          <p:cNvSpPr/>
          <p:nvPr/>
        </p:nvSpPr>
        <p:spPr>
          <a:xfrm>
            <a:off x="713050" y="3369400"/>
            <a:ext cx="4366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남상기 (팀장), 강주빈, 임동욱, 황한문 </a:t>
            </a:r>
            <a:endParaRPr b="1" sz="12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      </a:t>
            </a:r>
            <a:endParaRPr b="1" i="0" sz="12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/>
          <p:nvPr/>
        </p:nvSpPr>
        <p:spPr>
          <a:xfrm>
            <a:off x="355225" y="902675"/>
            <a:ext cx="4107900" cy="39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b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가구당 주거 면적</a:t>
            </a:r>
            <a:r>
              <a:rPr b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은</a:t>
            </a:r>
            <a:r>
              <a:rPr b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?</a:t>
            </a:r>
            <a:br>
              <a:rPr b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b="1"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❏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 가구 10평 이하에 대다수 거주</a:t>
            </a:r>
            <a:b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❏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2인 가구 25평 이하에 대다수 거주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" name="Google Shape;167;p17"/>
          <p:cNvSpPr txBox="1"/>
          <p:nvPr>
            <p:ph type="title"/>
          </p:nvPr>
        </p:nvSpPr>
        <p:spPr>
          <a:xfrm>
            <a:off x="179512" y="36612"/>
            <a:ext cx="76611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주거 형태 탐색 및 분석 </a:t>
            </a:r>
            <a:endParaRPr/>
          </a:p>
        </p:txBody>
      </p:sp>
      <p:pic>
        <p:nvPicPr>
          <p:cNvPr id="168" name="Google Shape;16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650" y="902675"/>
            <a:ext cx="4114800" cy="393192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7"/>
          <p:cNvSpPr/>
          <p:nvPr/>
        </p:nvSpPr>
        <p:spPr>
          <a:xfrm rot="-5400000">
            <a:off x="4122467" y="2729225"/>
            <a:ext cx="3313500" cy="262800"/>
          </a:xfrm>
          <a:prstGeom prst="flowChartAlternateProcess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" name="Google Shape;170;p17"/>
          <p:cNvSpPr/>
          <p:nvPr/>
        </p:nvSpPr>
        <p:spPr>
          <a:xfrm rot="-5400000">
            <a:off x="5732475" y="2771832"/>
            <a:ext cx="3412500" cy="262800"/>
          </a:xfrm>
          <a:prstGeom prst="flowChartAlternateProcess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"/>
          <p:cNvSpPr/>
          <p:nvPr/>
        </p:nvSpPr>
        <p:spPr>
          <a:xfrm>
            <a:off x="8068375" y="-4700"/>
            <a:ext cx="1075800" cy="134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p18"/>
          <p:cNvSpPr/>
          <p:nvPr/>
        </p:nvSpPr>
        <p:spPr>
          <a:xfrm>
            <a:off x="-9425" y="1277650"/>
            <a:ext cx="9144000" cy="2542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7" name="Google Shape;177;p1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-230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8"/>
          <p:cNvSpPr txBox="1"/>
          <p:nvPr/>
        </p:nvSpPr>
        <p:spPr>
          <a:xfrm>
            <a:off x="2971426" y="2326786"/>
            <a:ext cx="41643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b="1"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회사가 많은 지역에서 가까운 지역은?</a:t>
            </a:r>
            <a:endParaRPr b="1" sz="15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b="1"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가격이 저렴한 지역은?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b="1"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합리적인 지역 선정과 가격대는?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8255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9" name="Google Shape;179;p18"/>
          <p:cNvGrpSpPr/>
          <p:nvPr/>
        </p:nvGrpSpPr>
        <p:grpSpPr>
          <a:xfrm>
            <a:off x="2853543" y="1609363"/>
            <a:ext cx="5377267" cy="530294"/>
            <a:chOff x="3333984" y="2562066"/>
            <a:chExt cx="5377267" cy="707058"/>
          </a:xfrm>
        </p:grpSpPr>
        <p:sp>
          <p:nvSpPr>
            <p:cNvPr id="180" name="Google Shape;180;p18"/>
            <p:cNvSpPr txBox="1"/>
            <p:nvPr/>
          </p:nvSpPr>
          <p:spPr>
            <a:xfrm>
              <a:off x="4262251" y="2609437"/>
              <a:ext cx="4449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회사 근교 지역 선정</a:t>
              </a:r>
              <a:endParaRPr/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3333984" y="2562066"/>
              <a:ext cx="751200" cy="625500"/>
            </a:xfrm>
            <a:prstGeom prst="cube">
              <a:avLst>
                <a:gd fmla="val 25000" name="adj"/>
              </a:avLst>
            </a:prstGeom>
            <a:solidFill>
              <a:srgbClr val="D25F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8"/>
            <p:cNvSpPr txBox="1"/>
            <p:nvPr/>
          </p:nvSpPr>
          <p:spPr>
            <a:xfrm>
              <a:off x="3341199" y="2632824"/>
              <a:ext cx="601500" cy="6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03</a:t>
              </a:r>
              <a:endParaRPr b="1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"/>
          <p:cNvSpPr txBox="1"/>
          <p:nvPr>
            <p:ph type="title"/>
          </p:nvPr>
        </p:nvSpPr>
        <p:spPr>
          <a:xfrm>
            <a:off x="179512" y="36612"/>
            <a:ext cx="76611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/>
              <a:t>회사 근교 지역 선정</a:t>
            </a:r>
            <a:endParaRPr/>
          </a:p>
        </p:txBody>
      </p:sp>
      <p:sp>
        <p:nvSpPr>
          <p:cNvPr id="188" name="Google Shape;188;p19"/>
          <p:cNvSpPr txBox="1"/>
          <p:nvPr/>
        </p:nvSpPr>
        <p:spPr>
          <a:xfrm>
            <a:off x="413400" y="943475"/>
            <a:ext cx="54456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b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회사가 많은 지역에서 가까운 지역은?</a:t>
            </a:r>
            <a:endParaRPr b="1"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 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9" name="Google Shape;1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560" y="1765203"/>
            <a:ext cx="45720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9"/>
          <p:cNvSpPr txBox="1"/>
          <p:nvPr/>
        </p:nvSpPr>
        <p:spPr>
          <a:xfrm>
            <a:off x="5732249" y="1737201"/>
            <a:ext cx="2743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500"/>
              <a:buChar char="●"/>
            </a:pPr>
            <a:r>
              <a:rPr lang="en-US" sz="1500">
                <a:solidFill>
                  <a:srgbClr val="1F2328"/>
                </a:solidFill>
                <a:highlight>
                  <a:srgbClr val="FFFFFF"/>
                </a:highlight>
              </a:rPr>
              <a:t>용인시: 15,951 meters</a:t>
            </a:r>
            <a:endParaRPr sz="15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500"/>
              <a:buChar char="●"/>
            </a:pPr>
            <a:r>
              <a:rPr lang="en-US" sz="1500">
                <a:solidFill>
                  <a:srgbClr val="1F2328"/>
                </a:solidFill>
                <a:highlight>
                  <a:srgbClr val="FFFFFF"/>
                </a:highlight>
              </a:rPr>
              <a:t>안양시: 20,301 meters</a:t>
            </a:r>
            <a:endParaRPr sz="15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500"/>
              <a:buChar char="●"/>
            </a:pPr>
            <a:r>
              <a:rPr lang="en-US" sz="1500">
                <a:solidFill>
                  <a:srgbClr val="1F2328"/>
                </a:solidFill>
                <a:highlight>
                  <a:srgbClr val="FFFFFF"/>
                </a:highlight>
              </a:rPr>
              <a:t>의왕시: 20,675 meters</a:t>
            </a:r>
            <a:endParaRPr sz="15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500"/>
              <a:buChar char="●"/>
            </a:pPr>
            <a:r>
              <a:rPr lang="en-US" sz="1500">
                <a:solidFill>
                  <a:srgbClr val="1F2328"/>
                </a:solidFill>
                <a:highlight>
                  <a:srgbClr val="FFFFFF"/>
                </a:highlight>
              </a:rPr>
              <a:t>과천</a:t>
            </a:r>
            <a:r>
              <a:rPr lang="en-US" sz="1500">
                <a:solidFill>
                  <a:srgbClr val="1F2328"/>
                </a:solidFill>
                <a:highlight>
                  <a:srgbClr val="FFFFFF"/>
                </a:highlight>
              </a:rPr>
              <a:t>시</a:t>
            </a:r>
            <a:r>
              <a:rPr lang="en-US" sz="1500">
                <a:solidFill>
                  <a:srgbClr val="1F2328"/>
                </a:solidFill>
                <a:highlight>
                  <a:srgbClr val="FFFFFF"/>
                </a:highlight>
              </a:rPr>
              <a:t>: 20,874 meters</a:t>
            </a:r>
            <a:endParaRPr sz="15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500"/>
              <a:buChar char="●"/>
            </a:pPr>
            <a:r>
              <a:rPr lang="en-US" sz="1500">
                <a:solidFill>
                  <a:srgbClr val="1F2328"/>
                </a:solidFill>
                <a:highlight>
                  <a:srgbClr val="FFFFFF"/>
                </a:highlight>
              </a:rPr>
              <a:t>광주시: 20,965 meters</a:t>
            </a:r>
            <a:endParaRPr sz="15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500"/>
              <a:buChar char="●"/>
            </a:pPr>
            <a:r>
              <a:rPr lang="en-US" sz="1500">
                <a:solidFill>
                  <a:srgbClr val="1F2328"/>
                </a:solidFill>
                <a:highlight>
                  <a:srgbClr val="FFFFFF"/>
                </a:highlight>
              </a:rPr>
              <a:t>군포시: 22,918 meters</a:t>
            </a:r>
            <a:endParaRPr sz="15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500"/>
              <a:buChar char="●"/>
            </a:pPr>
            <a:r>
              <a:rPr lang="en-US" sz="1500">
                <a:solidFill>
                  <a:srgbClr val="1F2328"/>
                </a:solidFill>
                <a:highlight>
                  <a:srgbClr val="FFFFFF"/>
                </a:highlight>
              </a:rPr>
              <a:t>수원시: 23,119 meters</a:t>
            </a:r>
            <a:endParaRPr sz="15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500"/>
              <a:buChar char="●"/>
            </a:pPr>
            <a:r>
              <a:rPr lang="en-US" sz="1500">
                <a:solidFill>
                  <a:srgbClr val="1F2328"/>
                </a:solidFill>
                <a:highlight>
                  <a:srgbClr val="FFFFFF"/>
                </a:highlight>
              </a:rPr>
              <a:t>하남시: 26,186 meters</a:t>
            </a:r>
            <a:endParaRPr sz="15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500"/>
              <a:buChar char="●"/>
            </a:pPr>
            <a:r>
              <a:rPr lang="en-US" sz="1500">
                <a:solidFill>
                  <a:srgbClr val="1F2328"/>
                </a:solidFill>
                <a:highlight>
                  <a:srgbClr val="FFFFFF"/>
                </a:highlight>
              </a:rPr>
              <a:t>광명시: 33,012 meters</a:t>
            </a:r>
            <a:endParaRPr sz="15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500"/>
              <a:buChar char="●"/>
            </a:pPr>
            <a:r>
              <a:rPr lang="en-US" sz="1500">
                <a:solidFill>
                  <a:srgbClr val="1F2328"/>
                </a:solidFill>
                <a:highlight>
                  <a:srgbClr val="FFFFFF"/>
                </a:highlight>
              </a:rPr>
              <a:t>이천시: 42,957 meters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/>
          <p:nvPr>
            <p:ph type="title"/>
          </p:nvPr>
        </p:nvSpPr>
        <p:spPr>
          <a:xfrm>
            <a:off x="179512" y="36612"/>
            <a:ext cx="76611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/>
              <a:t>회사 근교 지역 선정</a:t>
            </a:r>
            <a:endParaRPr/>
          </a:p>
        </p:txBody>
      </p:sp>
      <p:pic>
        <p:nvPicPr>
          <p:cNvPr id="196" name="Google Shape;196;p20"/>
          <p:cNvPicPr preferRelativeResize="0"/>
          <p:nvPr/>
        </p:nvPicPr>
        <p:blipFill rotWithShape="1">
          <a:blip r:embed="rId3">
            <a:alphaModFix/>
          </a:blip>
          <a:srcRect b="0" l="0" r="0" t="1048"/>
          <a:stretch/>
        </p:blipFill>
        <p:spPr>
          <a:xfrm>
            <a:off x="4111700" y="1621475"/>
            <a:ext cx="4572050" cy="320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0"/>
          <p:cNvSpPr txBox="1"/>
          <p:nvPr/>
        </p:nvSpPr>
        <p:spPr>
          <a:xfrm>
            <a:off x="435809" y="928693"/>
            <a:ext cx="3731700" cy="23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b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가격</a:t>
            </a:r>
            <a:r>
              <a:rPr b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</a:t>
            </a:r>
            <a:r>
              <a:rPr b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저렴한 지역은?</a:t>
            </a:r>
            <a:endParaRPr b="1"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❏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가격이 싼 지역순으로 나열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❏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두가지가 겹치는 곳은 광주!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/>
          <p:nvPr>
            <p:ph type="title"/>
          </p:nvPr>
        </p:nvSpPr>
        <p:spPr>
          <a:xfrm>
            <a:off x="179512" y="36612"/>
            <a:ext cx="76611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/>
              <a:t>회사 근교 지역 선정</a:t>
            </a:r>
            <a:endParaRPr/>
          </a:p>
        </p:txBody>
      </p:sp>
      <p:pic>
        <p:nvPicPr>
          <p:cNvPr id="203" name="Google Shape;2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6125" y="1795850"/>
            <a:ext cx="4389121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1"/>
          <p:cNvSpPr/>
          <p:nvPr/>
        </p:nvSpPr>
        <p:spPr>
          <a:xfrm>
            <a:off x="6900300" y="2571750"/>
            <a:ext cx="563100" cy="597600"/>
          </a:xfrm>
          <a:prstGeom prst="ellipse">
            <a:avLst/>
          </a:prstGeom>
          <a:noFill/>
          <a:ln cap="flat" cmpd="sng" w="1524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" name="Google Shape;2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425" y="1795850"/>
            <a:ext cx="4389966" cy="2743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6" name="Google Shape;206;p21"/>
          <p:cNvGraphicFramePr/>
          <p:nvPr/>
        </p:nvGraphicFramePr>
        <p:xfrm>
          <a:off x="548625" y="1592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{2DC6F765-04D7-4A3B-9E81-5B1314B09191}</a:tableStyleId>
              </a:tblPr>
              <a:tblGrid>
                <a:gridCol w="2682250"/>
                <a:gridCol w="2682250"/>
                <a:gridCol w="2682250"/>
              </a:tblGrid>
              <a:tr h="54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</a:rPr>
                        <a:t>전용면적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</a:rPr>
                        <a:t>20 ~ 25평</a:t>
                      </a:r>
                      <a:endParaRPr b="1" sz="1200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 anchor="ctr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</a:rPr>
                        <a:t>10평 이하</a:t>
                      </a:r>
                      <a:endParaRPr b="1" sz="1200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 anchor="ctr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48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</a:rPr>
                        <a:t>평균금액(만원)</a:t>
                      </a:r>
                      <a:endParaRPr b="1" sz="1200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 anchor="ctr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</a:rPr>
                        <a:t>40230</a:t>
                      </a:r>
                      <a:endParaRPr b="1" sz="1200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 anchor="ctr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</a:rPr>
                        <a:t>13577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207" name="Google Shape;20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799659" y="5030478"/>
            <a:ext cx="9144000" cy="450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1"/>
          <p:cNvSpPr txBox="1"/>
          <p:nvPr/>
        </p:nvSpPr>
        <p:spPr>
          <a:xfrm>
            <a:off x="435800" y="928700"/>
            <a:ext cx="81402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합리적인 지역 선정과 가격대</a:t>
            </a:r>
            <a:r>
              <a:rPr b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는</a:t>
            </a:r>
            <a:r>
              <a:rPr b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?</a:t>
            </a:r>
            <a:endParaRPr b="1"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06666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pt&#10;" id="213" name="Google Shape;213;p22"/>
          <p:cNvPicPr preferRelativeResize="0"/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" name="Google Shape;214;p22"/>
          <p:cNvGrpSpPr/>
          <p:nvPr/>
        </p:nvGrpSpPr>
        <p:grpSpPr>
          <a:xfrm>
            <a:off x="3122069" y="1609363"/>
            <a:ext cx="5377267" cy="530294"/>
            <a:chOff x="3333984" y="2562066"/>
            <a:chExt cx="5377267" cy="707058"/>
          </a:xfrm>
        </p:grpSpPr>
        <p:sp>
          <p:nvSpPr>
            <p:cNvPr id="215" name="Google Shape;215;p22"/>
            <p:cNvSpPr txBox="1"/>
            <p:nvPr/>
          </p:nvSpPr>
          <p:spPr>
            <a:xfrm>
              <a:off x="4262251" y="2609437"/>
              <a:ext cx="4449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아파트 매입 기간 추정 </a:t>
              </a:r>
              <a:endParaRPr/>
            </a:p>
          </p:txBody>
        </p:sp>
        <p:sp>
          <p:nvSpPr>
            <p:cNvPr id="216" name="Google Shape;216;p22"/>
            <p:cNvSpPr/>
            <p:nvPr/>
          </p:nvSpPr>
          <p:spPr>
            <a:xfrm>
              <a:off x="3333984" y="2562066"/>
              <a:ext cx="751200" cy="625500"/>
            </a:xfrm>
            <a:prstGeom prst="cube">
              <a:avLst>
                <a:gd fmla="val 25000" name="adj"/>
              </a:avLst>
            </a:prstGeom>
            <a:solidFill>
              <a:srgbClr val="D25F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22"/>
            <p:cNvSpPr txBox="1"/>
            <p:nvPr/>
          </p:nvSpPr>
          <p:spPr>
            <a:xfrm>
              <a:off x="3341199" y="2632824"/>
              <a:ext cx="601500" cy="6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04</a:t>
              </a:r>
              <a:endParaRPr b="1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8" name="Google Shape;218;p22"/>
          <p:cNvSpPr txBox="1"/>
          <p:nvPr/>
        </p:nvSpPr>
        <p:spPr>
          <a:xfrm>
            <a:off x="3717586" y="2325366"/>
            <a:ext cx="4449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635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b="1"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수입에서 나가는 필수 지출은?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35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b="1"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적금이자와 대출은 얼마까지 가능한가?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35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b="1"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아파트를 매입하기 위해 걸리는 기간과 비용은?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"/>
          <p:cNvSpPr txBox="1"/>
          <p:nvPr>
            <p:ph type="title"/>
          </p:nvPr>
        </p:nvSpPr>
        <p:spPr>
          <a:xfrm>
            <a:off x="179512" y="36612"/>
            <a:ext cx="76611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4. 아파트 매입 기간 추</a:t>
            </a:r>
            <a:r>
              <a:rPr lang="en-US"/>
              <a:t>정</a:t>
            </a:r>
            <a:endParaRPr/>
          </a:p>
        </p:txBody>
      </p:sp>
      <p:grpSp>
        <p:nvGrpSpPr>
          <p:cNvPr id="224" name="Google Shape;224;p23"/>
          <p:cNvGrpSpPr/>
          <p:nvPr/>
        </p:nvGrpSpPr>
        <p:grpSpPr>
          <a:xfrm>
            <a:off x="461175" y="1923100"/>
            <a:ext cx="2581199" cy="2359575"/>
            <a:chOff x="0" y="634199"/>
            <a:chExt cx="2959751" cy="2359575"/>
          </a:xfrm>
        </p:grpSpPr>
        <p:pic>
          <p:nvPicPr>
            <p:cNvPr id="225" name="Google Shape;225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634199"/>
              <a:ext cx="2959751" cy="2359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23"/>
            <p:cNvSpPr txBox="1"/>
            <p:nvPr/>
          </p:nvSpPr>
          <p:spPr>
            <a:xfrm>
              <a:off x="300571" y="2503274"/>
              <a:ext cx="2358600" cy="49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근로소득세금 </a:t>
              </a:r>
              <a:endParaRPr sz="2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27" name="Google Shape;227;p23"/>
          <p:cNvGrpSpPr/>
          <p:nvPr/>
        </p:nvGrpSpPr>
        <p:grpSpPr>
          <a:xfrm>
            <a:off x="3262300" y="1923096"/>
            <a:ext cx="2619375" cy="2359579"/>
            <a:chOff x="3044675" y="1632096"/>
            <a:chExt cx="2619375" cy="2359579"/>
          </a:xfrm>
        </p:grpSpPr>
        <p:pic>
          <p:nvPicPr>
            <p:cNvPr id="228" name="Google Shape;228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44675" y="1632096"/>
              <a:ext cx="2619375" cy="2359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" name="Google Shape;229;p23"/>
            <p:cNvSpPr txBox="1"/>
            <p:nvPr/>
          </p:nvSpPr>
          <p:spPr>
            <a:xfrm>
              <a:off x="3185538" y="3501175"/>
              <a:ext cx="2011800" cy="49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생활비</a:t>
              </a:r>
              <a:endParaRPr sz="2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30" name="Google Shape;230;p23"/>
          <p:cNvGrpSpPr/>
          <p:nvPr/>
        </p:nvGrpSpPr>
        <p:grpSpPr>
          <a:xfrm>
            <a:off x="6101525" y="1923096"/>
            <a:ext cx="2581275" cy="2359579"/>
            <a:chOff x="6187325" y="1632096"/>
            <a:chExt cx="2581275" cy="2359579"/>
          </a:xfrm>
        </p:grpSpPr>
        <p:pic>
          <p:nvPicPr>
            <p:cNvPr id="231" name="Google Shape;231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87325" y="1632096"/>
              <a:ext cx="2581275" cy="2359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" name="Google Shape;232;p23"/>
            <p:cNvSpPr txBox="1"/>
            <p:nvPr/>
          </p:nvSpPr>
          <p:spPr>
            <a:xfrm>
              <a:off x="6250813" y="3501175"/>
              <a:ext cx="2454300" cy="49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주담보대출이자</a:t>
              </a:r>
              <a:endParaRPr sz="2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33" name="Google Shape;233;p23"/>
          <p:cNvGrpSpPr/>
          <p:nvPr/>
        </p:nvGrpSpPr>
        <p:grpSpPr>
          <a:xfrm>
            <a:off x="457195" y="1411279"/>
            <a:ext cx="8229599" cy="3383218"/>
            <a:chOff x="183917" y="1502032"/>
            <a:chExt cx="9143999" cy="3425350"/>
          </a:xfrm>
        </p:grpSpPr>
        <p:pic>
          <p:nvPicPr>
            <p:cNvPr id="234" name="Google Shape;234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3917" y="1502032"/>
              <a:ext cx="9143999" cy="3425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" name="Google Shape;235;p23"/>
            <p:cNvSpPr/>
            <p:nvPr/>
          </p:nvSpPr>
          <p:spPr>
            <a:xfrm rot="1240431">
              <a:off x="1202017" y="2067074"/>
              <a:ext cx="529390" cy="427704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chemeClr val="dk1"/>
                </a:highlight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6" name="Google Shape;236;p23"/>
            <p:cNvSpPr/>
            <p:nvPr/>
          </p:nvSpPr>
          <p:spPr>
            <a:xfrm rot="1240431">
              <a:off x="5618906" y="2067074"/>
              <a:ext cx="529390" cy="427704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chemeClr val="dk1"/>
                </a:highlight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37" name="Google Shape;237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" y="1411275"/>
            <a:ext cx="8229600" cy="357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3"/>
          <p:cNvSpPr txBox="1"/>
          <p:nvPr/>
        </p:nvSpPr>
        <p:spPr>
          <a:xfrm>
            <a:off x="435800" y="928700"/>
            <a:ext cx="81402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b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수입에서 나가는 필수 지출은</a:t>
            </a:r>
            <a:r>
              <a:rPr b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?</a:t>
            </a:r>
            <a:endParaRPr b="1"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4"/>
          <p:cNvSpPr txBox="1"/>
          <p:nvPr>
            <p:ph type="title"/>
          </p:nvPr>
        </p:nvSpPr>
        <p:spPr>
          <a:xfrm>
            <a:off x="179512" y="36612"/>
            <a:ext cx="7661100" cy="59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4. 아파트 매입 기간 추정</a:t>
            </a:r>
            <a:endParaRPr/>
          </a:p>
        </p:txBody>
      </p:sp>
      <p:sp>
        <p:nvSpPr>
          <p:cNvPr id="245" name="Google Shape;245;p24"/>
          <p:cNvSpPr txBox="1"/>
          <p:nvPr/>
        </p:nvSpPr>
        <p:spPr>
          <a:xfrm>
            <a:off x="435800" y="928700"/>
            <a:ext cx="81402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적금이자와 대출은 얼마까지 가능한가?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46" name="Google Shape;246;p24"/>
          <p:cNvGrpSpPr/>
          <p:nvPr/>
        </p:nvGrpSpPr>
        <p:grpSpPr>
          <a:xfrm>
            <a:off x="617486" y="1626107"/>
            <a:ext cx="7967339" cy="2926087"/>
            <a:chOff x="617486" y="1626095"/>
            <a:chExt cx="7967339" cy="2926087"/>
          </a:xfrm>
        </p:grpSpPr>
        <p:grpSp>
          <p:nvGrpSpPr>
            <p:cNvPr id="247" name="Google Shape;247;p24"/>
            <p:cNvGrpSpPr/>
            <p:nvPr/>
          </p:nvGrpSpPr>
          <p:grpSpPr>
            <a:xfrm>
              <a:off x="617486" y="1626095"/>
              <a:ext cx="7967339" cy="2926087"/>
              <a:chOff x="395943" y="852032"/>
              <a:chExt cx="7956201" cy="2966731"/>
            </a:xfrm>
          </p:grpSpPr>
          <p:grpSp>
            <p:nvGrpSpPr>
              <p:cNvPr id="248" name="Google Shape;248;p24"/>
              <p:cNvGrpSpPr/>
              <p:nvPr/>
            </p:nvGrpSpPr>
            <p:grpSpPr>
              <a:xfrm>
                <a:off x="395943" y="852032"/>
                <a:ext cx="2739365" cy="2966724"/>
                <a:chOff x="964568" y="1320670"/>
                <a:chExt cx="2739365" cy="2966724"/>
              </a:xfrm>
            </p:grpSpPr>
            <p:pic>
              <p:nvPicPr>
                <p:cNvPr id="249" name="Google Shape;249;p2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964568" y="1320670"/>
                  <a:ext cx="2739365" cy="296672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50" name="Google Shape;250;p24"/>
                <p:cNvSpPr txBox="1"/>
                <p:nvPr/>
              </p:nvSpPr>
              <p:spPr>
                <a:xfrm>
                  <a:off x="1355952" y="2899831"/>
                  <a:ext cx="2016300" cy="447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500">
                      <a:solidFill>
                        <a:schemeClr val="lt1"/>
                      </a:solidFill>
                      <a:highlight>
                        <a:srgbClr val="595959"/>
                      </a:highlight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적금이자</a:t>
                  </a:r>
                  <a:endParaRPr sz="2500">
                    <a:solidFill>
                      <a:schemeClr val="lt1"/>
                    </a:solidFill>
                    <a:highlight>
                      <a:srgbClr val="595959"/>
                    </a:highlight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251" name="Google Shape;251;p24"/>
              <p:cNvGrpSpPr/>
              <p:nvPr/>
            </p:nvGrpSpPr>
            <p:grpSpPr>
              <a:xfrm>
                <a:off x="3147350" y="852038"/>
                <a:ext cx="5204794" cy="2966725"/>
                <a:chOff x="3193800" y="852026"/>
                <a:chExt cx="5204794" cy="2966725"/>
              </a:xfrm>
            </p:grpSpPr>
            <p:pic>
              <p:nvPicPr>
                <p:cNvPr id="252" name="Google Shape;252;p24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3193800" y="852026"/>
                  <a:ext cx="5204794" cy="29667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53" name="Google Shape;253;p24"/>
                <p:cNvSpPr/>
                <p:nvPr/>
              </p:nvSpPr>
              <p:spPr>
                <a:xfrm rot="1486250">
                  <a:off x="3723751" y="2584549"/>
                  <a:ext cx="278527" cy="696244"/>
                </a:xfrm>
                <a:prstGeom prst="downArrow">
                  <a:avLst>
                    <a:gd fmla="val 50000" name="adj1"/>
                    <a:gd fmla="val 50000" name="adj2"/>
                  </a:avLst>
                </a:prstGeom>
                <a:solidFill>
                  <a:srgbClr val="FF0000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54" name="Google Shape;254;p24"/>
                <p:cNvSpPr txBox="1"/>
                <p:nvPr/>
              </p:nvSpPr>
              <p:spPr>
                <a:xfrm>
                  <a:off x="3485317" y="905404"/>
                  <a:ext cx="755400" cy="447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3.8%</a:t>
                  </a:r>
                  <a:endParaRPr sz="10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  <p:sp>
          <p:nvSpPr>
            <p:cNvPr id="255" name="Google Shape;255;p24"/>
            <p:cNvSpPr/>
            <p:nvPr/>
          </p:nvSpPr>
          <p:spPr>
            <a:xfrm rot="-5400000">
              <a:off x="3727571" y="1670778"/>
              <a:ext cx="304800" cy="320700"/>
            </a:xfrm>
            <a:prstGeom prst="flowChartAlternateProcess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56" name="Google Shape;25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6100" y="1408265"/>
            <a:ext cx="5567900" cy="336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5"/>
          <p:cNvSpPr txBox="1"/>
          <p:nvPr>
            <p:ph type="title"/>
          </p:nvPr>
        </p:nvSpPr>
        <p:spPr>
          <a:xfrm>
            <a:off x="179512" y="36612"/>
            <a:ext cx="7661100" cy="59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4. 아파트 매입 기간 추정</a:t>
            </a:r>
            <a:endParaRPr/>
          </a:p>
        </p:txBody>
      </p:sp>
      <p:sp>
        <p:nvSpPr>
          <p:cNvPr id="263" name="Google Shape;263;p25"/>
          <p:cNvSpPr txBox="1"/>
          <p:nvPr/>
        </p:nvSpPr>
        <p:spPr>
          <a:xfrm>
            <a:off x="435800" y="928700"/>
            <a:ext cx="81402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적금이자와 대출은 얼마까지 가능한가?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4" name="Google Shape;264;p25"/>
          <p:cNvGrpSpPr/>
          <p:nvPr/>
        </p:nvGrpSpPr>
        <p:grpSpPr>
          <a:xfrm>
            <a:off x="486000" y="1411825"/>
            <a:ext cx="8172001" cy="3382125"/>
            <a:chOff x="350053" y="0"/>
            <a:chExt cx="9080001" cy="5078266"/>
          </a:xfrm>
        </p:grpSpPr>
        <p:pic>
          <p:nvPicPr>
            <p:cNvPr id="265" name="Google Shape;265;p25"/>
            <p:cNvPicPr preferRelativeResize="0"/>
            <p:nvPr/>
          </p:nvPicPr>
          <p:blipFill rotWithShape="1">
            <a:blip r:embed="rId3">
              <a:alphaModFix/>
            </a:blip>
            <a:srcRect b="1263" l="0" r="695" t="0"/>
            <a:stretch/>
          </p:blipFill>
          <p:spPr>
            <a:xfrm>
              <a:off x="350053" y="0"/>
              <a:ext cx="9080001" cy="50782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6" name="Google Shape;266;p25"/>
            <p:cNvSpPr/>
            <p:nvPr/>
          </p:nvSpPr>
          <p:spPr>
            <a:xfrm rot="1903597">
              <a:off x="938957" y="3379174"/>
              <a:ext cx="529412" cy="794245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67" name="Google Shape;267;p25"/>
          <p:cNvSpPr txBox="1"/>
          <p:nvPr/>
        </p:nvSpPr>
        <p:spPr>
          <a:xfrm>
            <a:off x="822779" y="2235209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3.03%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25"/>
          <p:cNvSpPr/>
          <p:nvPr/>
        </p:nvSpPr>
        <p:spPr>
          <a:xfrm flipH="1" rot="-5400000">
            <a:off x="874725" y="2187950"/>
            <a:ext cx="356700" cy="433200"/>
          </a:xfrm>
          <a:prstGeom prst="flowChartAlternateProcess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6"/>
          <p:cNvSpPr txBox="1"/>
          <p:nvPr>
            <p:ph type="title"/>
          </p:nvPr>
        </p:nvSpPr>
        <p:spPr>
          <a:xfrm>
            <a:off x="179512" y="36612"/>
            <a:ext cx="7661100" cy="59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4. 아파트 매입 기간 추정</a:t>
            </a:r>
            <a:endParaRPr/>
          </a:p>
        </p:txBody>
      </p:sp>
      <p:grpSp>
        <p:nvGrpSpPr>
          <p:cNvPr id="275" name="Google Shape;275;p26"/>
          <p:cNvGrpSpPr/>
          <p:nvPr/>
        </p:nvGrpSpPr>
        <p:grpSpPr>
          <a:xfrm>
            <a:off x="256158" y="1526300"/>
            <a:ext cx="8631692" cy="3189975"/>
            <a:chOff x="396958" y="1419375"/>
            <a:chExt cx="8631692" cy="3189975"/>
          </a:xfrm>
        </p:grpSpPr>
        <p:pic>
          <p:nvPicPr>
            <p:cNvPr id="276" name="Google Shape;276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6958" y="1419375"/>
              <a:ext cx="4175039" cy="3189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61447" y="2325551"/>
              <a:ext cx="4267203" cy="19230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" name="Google Shape;278;p26"/>
            <p:cNvSpPr/>
            <p:nvPr/>
          </p:nvSpPr>
          <p:spPr>
            <a:xfrm rot="1486250">
              <a:off x="7428925" y="1987954"/>
              <a:ext cx="278527" cy="696244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79" name="Google Shape;279;p26"/>
          <p:cNvSpPr txBox="1"/>
          <p:nvPr/>
        </p:nvSpPr>
        <p:spPr>
          <a:xfrm>
            <a:off x="435800" y="928700"/>
            <a:ext cx="81402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적금이자와 대출은 얼마까지 가능한가?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4771950" y="559575"/>
            <a:ext cx="3357300" cy="3881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3" name="Google Shape;63;p9"/>
          <p:cNvPicPr preferRelativeResize="0"/>
          <p:nvPr/>
        </p:nvPicPr>
        <p:blipFill>
          <a:blip r:embed="rId3">
            <a:alphaModFix amt="94000"/>
          </a:blip>
          <a:stretch>
            <a:fillRect/>
          </a:stretch>
        </p:blipFill>
        <p:spPr>
          <a:xfrm>
            <a:off x="-79100" y="0"/>
            <a:ext cx="9143997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</p:pic>
      <p:grpSp>
        <p:nvGrpSpPr>
          <p:cNvPr id="64" name="Google Shape;64;p9"/>
          <p:cNvGrpSpPr/>
          <p:nvPr/>
        </p:nvGrpSpPr>
        <p:grpSpPr>
          <a:xfrm>
            <a:off x="5069105" y="1431571"/>
            <a:ext cx="3554268" cy="502356"/>
            <a:chOff x="765087" y="4433283"/>
            <a:chExt cx="3554268" cy="669808"/>
          </a:xfrm>
        </p:grpSpPr>
        <p:sp>
          <p:nvSpPr>
            <p:cNvPr id="65" name="Google Shape;65;p9"/>
            <p:cNvSpPr txBox="1"/>
            <p:nvPr/>
          </p:nvSpPr>
          <p:spPr>
            <a:xfrm>
              <a:off x="1438455" y="4582338"/>
              <a:ext cx="28809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로봇 회사에 대한 정보 탐색</a:t>
              </a:r>
              <a:endParaRPr>
                <a:solidFill>
                  <a:schemeClr val="dk1"/>
                </a:solidFill>
              </a:endParaRPr>
            </a:p>
          </p:txBody>
        </p:sp>
        <p:grpSp>
          <p:nvGrpSpPr>
            <p:cNvPr id="66" name="Google Shape;66;p9"/>
            <p:cNvGrpSpPr/>
            <p:nvPr/>
          </p:nvGrpSpPr>
          <p:grpSpPr>
            <a:xfrm>
              <a:off x="765087" y="4433283"/>
              <a:ext cx="673367" cy="669808"/>
              <a:chOff x="765087" y="4433283"/>
              <a:chExt cx="673367" cy="669808"/>
            </a:xfrm>
          </p:grpSpPr>
          <p:sp>
            <p:nvSpPr>
              <p:cNvPr id="67" name="Google Shape;67;p9"/>
              <p:cNvSpPr/>
              <p:nvPr/>
            </p:nvSpPr>
            <p:spPr>
              <a:xfrm>
                <a:off x="765087" y="4433283"/>
                <a:ext cx="673367" cy="566287"/>
              </a:xfrm>
              <a:prstGeom prst="cube">
                <a:avLst>
                  <a:gd fmla="val 25000" name="adj"/>
                </a:avLst>
              </a:prstGeom>
              <a:solidFill>
                <a:srgbClr val="D25F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9"/>
              <p:cNvSpPr txBox="1"/>
              <p:nvPr/>
            </p:nvSpPr>
            <p:spPr>
              <a:xfrm>
                <a:off x="810023" y="4466791"/>
                <a:ext cx="508500" cy="63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01</a:t>
                </a:r>
                <a:endParaRPr b="1" sz="2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" name="Google Shape;69;p9"/>
          <p:cNvGrpSpPr/>
          <p:nvPr/>
        </p:nvGrpSpPr>
        <p:grpSpPr>
          <a:xfrm>
            <a:off x="5069105" y="2027844"/>
            <a:ext cx="2820841" cy="502356"/>
            <a:chOff x="765087" y="4433283"/>
            <a:chExt cx="2820841" cy="669808"/>
          </a:xfrm>
        </p:grpSpPr>
        <p:sp>
          <p:nvSpPr>
            <p:cNvPr id="70" name="Google Shape;70;p9"/>
            <p:cNvSpPr txBox="1"/>
            <p:nvPr/>
          </p:nvSpPr>
          <p:spPr>
            <a:xfrm>
              <a:off x="1498528" y="4511240"/>
              <a:ext cx="20874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주거 형태 탐색 및 분석</a:t>
              </a:r>
              <a:endParaRPr>
                <a:solidFill>
                  <a:schemeClr val="dk1"/>
                </a:solidFill>
              </a:endParaRPr>
            </a:p>
          </p:txBody>
        </p:sp>
        <p:grpSp>
          <p:nvGrpSpPr>
            <p:cNvPr id="71" name="Google Shape;71;p9"/>
            <p:cNvGrpSpPr/>
            <p:nvPr/>
          </p:nvGrpSpPr>
          <p:grpSpPr>
            <a:xfrm>
              <a:off x="765087" y="4433283"/>
              <a:ext cx="673367" cy="669808"/>
              <a:chOff x="765087" y="4433283"/>
              <a:chExt cx="673367" cy="669808"/>
            </a:xfrm>
          </p:grpSpPr>
          <p:sp>
            <p:nvSpPr>
              <p:cNvPr id="72" name="Google Shape;72;p9"/>
              <p:cNvSpPr/>
              <p:nvPr/>
            </p:nvSpPr>
            <p:spPr>
              <a:xfrm>
                <a:off x="765087" y="4433283"/>
                <a:ext cx="673367" cy="566287"/>
              </a:xfrm>
              <a:prstGeom prst="cube">
                <a:avLst>
                  <a:gd fmla="val 25000" name="adj"/>
                </a:avLst>
              </a:prstGeom>
              <a:solidFill>
                <a:srgbClr val="EE6C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9"/>
              <p:cNvSpPr txBox="1"/>
              <p:nvPr/>
            </p:nvSpPr>
            <p:spPr>
              <a:xfrm>
                <a:off x="810023" y="4466791"/>
                <a:ext cx="508500" cy="63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02</a:t>
                </a:r>
                <a:endParaRPr b="1" sz="2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" name="Google Shape;74;p9"/>
          <p:cNvGrpSpPr/>
          <p:nvPr/>
        </p:nvGrpSpPr>
        <p:grpSpPr>
          <a:xfrm>
            <a:off x="5069105" y="2624117"/>
            <a:ext cx="2820825" cy="502356"/>
            <a:chOff x="765087" y="4433283"/>
            <a:chExt cx="2820825" cy="669808"/>
          </a:xfrm>
        </p:grpSpPr>
        <p:sp>
          <p:nvSpPr>
            <p:cNvPr id="75" name="Google Shape;75;p9"/>
            <p:cNvSpPr txBox="1"/>
            <p:nvPr/>
          </p:nvSpPr>
          <p:spPr>
            <a:xfrm>
              <a:off x="1498512" y="4511211"/>
              <a:ext cx="20874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회사 근교 </a:t>
              </a:r>
              <a:r>
                <a:rPr b="1" lang="en-US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지역 선정</a:t>
              </a:r>
              <a:endParaRPr>
                <a:solidFill>
                  <a:schemeClr val="dk1"/>
                </a:solidFill>
              </a:endParaRPr>
            </a:p>
          </p:txBody>
        </p:sp>
        <p:grpSp>
          <p:nvGrpSpPr>
            <p:cNvPr id="76" name="Google Shape;76;p9"/>
            <p:cNvGrpSpPr/>
            <p:nvPr/>
          </p:nvGrpSpPr>
          <p:grpSpPr>
            <a:xfrm>
              <a:off x="765087" y="4433283"/>
              <a:ext cx="673367" cy="669808"/>
              <a:chOff x="765087" y="4433283"/>
              <a:chExt cx="673367" cy="669808"/>
            </a:xfrm>
          </p:grpSpPr>
          <p:sp>
            <p:nvSpPr>
              <p:cNvPr id="77" name="Google Shape;77;p9"/>
              <p:cNvSpPr/>
              <p:nvPr/>
            </p:nvSpPr>
            <p:spPr>
              <a:xfrm>
                <a:off x="765087" y="4433283"/>
                <a:ext cx="673367" cy="566287"/>
              </a:xfrm>
              <a:prstGeom prst="cube">
                <a:avLst>
                  <a:gd fmla="val 25000" name="adj"/>
                </a:avLst>
              </a:prstGeom>
              <a:solidFill>
                <a:srgbClr val="FF7A0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9"/>
              <p:cNvSpPr txBox="1"/>
              <p:nvPr/>
            </p:nvSpPr>
            <p:spPr>
              <a:xfrm>
                <a:off x="810023" y="4466791"/>
                <a:ext cx="508500" cy="63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03</a:t>
                </a:r>
                <a:endParaRPr b="1" sz="2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" name="Google Shape;79;p9"/>
          <p:cNvGrpSpPr/>
          <p:nvPr/>
        </p:nvGrpSpPr>
        <p:grpSpPr>
          <a:xfrm>
            <a:off x="5069105" y="3220391"/>
            <a:ext cx="2820843" cy="502356"/>
            <a:chOff x="765087" y="4433283"/>
            <a:chExt cx="2820843" cy="669808"/>
          </a:xfrm>
        </p:grpSpPr>
        <p:sp>
          <p:nvSpPr>
            <p:cNvPr id="80" name="Google Shape;80;p9"/>
            <p:cNvSpPr txBox="1"/>
            <p:nvPr/>
          </p:nvSpPr>
          <p:spPr>
            <a:xfrm>
              <a:off x="1498530" y="4511233"/>
              <a:ext cx="20874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아파트 매입 기간 추정</a:t>
              </a:r>
              <a:endParaRPr>
                <a:solidFill>
                  <a:schemeClr val="dk1"/>
                </a:solidFill>
              </a:endParaRPr>
            </a:p>
          </p:txBody>
        </p:sp>
        <p:grpSp>
          <p:nvGrpSpPr>
            <p:cNvPr id="81" name="Google Shape;81;p9"/>
            <p:cNvGrpSpPr/>
            <p:nvPr/>
          </p:nvGrpSpPr>
          <p:grpSpPr>
            <a:xfrm>
              <a:off x="765087" y="4433283"/>
              <a:ext cx="673367" cy="669808"/>
              <a:chOff x="765087" y="4433283"/>
              <a:chExt cx="673367" cy="669808"/>
            </a:xfrm>
          </p:grpSpPr>
          <p:sp>
            <p:nvSpPr>
              <p:cNvPr id="82" name="Google Shape;82;p9"/>
              <p:cNvSpPr/>
              <p:nvPr/>
            </p:nvSpPr>
            <p:spPr>
              <a:xfrm>
                <a:off x="765087" y="4433283"/>
                <a:ext cx="673367" cy="566287"/>
              </a:xfrm>
              <a:prstGeom prst="cube">
                <a:avLst>
                  <a:gd fmla="val 25000" name="adj"/>
                </a:avLst>
              </a:prstGeom>
              <a:solidFill>
                <a:srgbClr val="FF8C2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9"/>
              <p:cNvSpPr txBox="1"/>
              <p:nvPr/>
            </p:nvSpPr>
            <p:spPr>
              <a:xfrm>
                <a:off x="810023" y="4466791"/>
                <a:ext cx="508500" cy="63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04</a:t>
                </a:r>
                <a:endParaRPr b="1" sz="2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4" name="Google Shape;84;p9"/>
          <p:cNvGrpSpPr/>
          <p:nvPr/>
        </p:nvGrpSpPr>
        <p:grpSpPr>
          <a:xfrm>
            <a:off x="5069105" y="3816665"/>
            <a:ext cx="2865851" cy="502356"/>
            <a:chOff x="765087" y="4433283"/>
            <a:chExt cx="2865851" cy="669808"/>
          </a:xfrm>
        </p:grpSpPr>
        <p:sp>
          <p:nvSpPr>
            <p:cNvPr id="85" name="Google Shape;85;p9"/>
            <p:cNvSpPr txBox="1"/>
            <p:nvPr/>
          </p:nvSpPr>
          <p:spPr>
            <a:xfrm>
              <a:off x="1543538" y="4484666"/>
              <a:ext cx="20874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결론</a:t>
              </a:r>
              <a:endParaRPr>
                <a:solidFill>
                  <a:schemeClr val="dk1"/>
                </a:solidFill>
              </a:endParaRPr>
            </a:p>
          </p:txBody>
        </p:sp>
        <p:grpSp>
          <p:nvGrpSpPr>
            <p:cNvPr id="86" name="Google Shape;86;p9"/>
            <p:cNvGrpSpPr/>
            <p:nvPr/>
          </p:nvGrpSpPr>
          <p:grpSpPr>
            <a:xfrm>
              <a:off x="765087" y="4433283"/>
              <a:ext cx="673367" cy="669808"/>
              <a:chOff x="765087" y="4433283"/>
              <a:chExt cx="673367" cy="669808"/>
            </a:xfrm>
          </p:grpSpPr>
          <p:sp>
            <p:nvSpPr>
              <p:cNvPr id="87" name="Google Shape;87;p9"/>
              <p:cNvSpPr/>
              <p:nvPr/>
            </p:nvSpPr>
            <p:spPr>
              <a:xfrm>
                <a:off x="765087" y="4433283"/>
                <a:ext cx="673367" cy="566287"/>
              </a:xfrm>
              <a:prstGeom prst="cube">
                <a:avLst>
                  <a:gd fmla="val 25000" name="adj"/>
                </a:avLst>
              </a:prstGeom>
              <a:solidFill>
                <a:srgbClr val="FFA35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9"/>
              <p:cNvSpPr txBox="1"/>
              <p:nvPr/>
            </p:nvSpPr>
            <p:spPr>
              <a:xfrm>
                <a:off x="810023" y="4466791"/>
                <a:ext cx="508500" cy="63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05</a:t>
                </a:r>
                <a:endParaRPr b="1" sz="2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9" name="Google Shape;89;p9"/>
          <p:cNvSpPr txBox="1"/>
          <p:nvPr/>
        </p:nvSpPr>
        <p:spPr>
          <a:xfrm>
            <a:off x="5271237" y="707075"/>
            <a:ext cx="33573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b="1" i="1" sz="3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7"/>
          <p:cNvSpPr txBox="1"/>
          <p:nvPr>
            <p:ph type="title"/>
          </p:nvPr>
        </p:nvSpPr>
        <p:spPr>
          <a:xfrm>
            <a:off x="179512" y="36612"/>
            <a:ext cx="7661100" cy="59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 아파트 매입 기간 추정 - DB ER-Diagram</a:t>
            </a:r>
            <a:endParaRPr/>
          </a:p>
        </p:txBody>
      </p:sp>
      <p:pic>
        <p:nvPicPr>
          <p:cNvPr id="286" name="Google Shape;2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150" y="1820800"/>
            <a:ext cx="6997696" cy="306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7"/>
          <p:cNvSpPr txBox="1"/>
          <p:nvPr/>
        </p:nvSpPr>
        <p:spPr>
          <a:xfrm>
            <a:off x="435800" y="928700"/>
            <a:ext cx="81402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b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아파트를 매입하기 위해 걸리는 기간과 비</a:t>
            </a:r>
            <a:r>
              <a:rPr b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용 </a:t>
            </a:r>
            <a:endParaRPr b="1"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oogle Shape;293;p28"/>
          <p:cNvGrpSpPr/>
          <p:nvPr/>
        </p:nvGrpSpPr>
        <p:grpSpPr>
          <a:xfrm>
            <a:off x="288088" y="1699616"/>
            <a:ext cx="1762125" cy="1924050"/>
            <a:chOff x="476088" y="1113600"/>
            <a:chExt cx="1762125" cy="1924050"/>
          </a:xfrm>
        </p:grpSpPr>
        <p:pic>
          <p:nvPicPr>
            <p:cNvPr id="294" name="Google Shape;294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6088" y="1113600"/>
              <a:ext cx="1762125" cy="1924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5" name="Google Shape;295;p28"/>
            <p:cNvSpPr txBox="1"/>
            <p:nvPr/>
          </p:nvSpPr>
          <p:spPr>
            <a:xfrm>
              <a:off x="957950" y="2424000"/>
              <a:ext cx="913200" cy="29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미혼</a:t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96" name="Google Shape;296;p28"/>
          <p:cNvGrpSpPr/>
          <p:nvPr/>
        </p:nvGrpSpPr>
        <p:grpSpPr>
          <a:xfrm>
            <a:off x="2168331" y="1610319"/>
            <a:ext cx="1762125" cy="1924050"/>
            <a:chOff x="2335288" y="1113600"/>
            <a:chExt cx="1762125" cy="1924050"/>
          </a:xfrm>
        </p:grpSpPr>
        <p:pic>
          <p:nvPicPr>
            <p:cNvPr id="297" name="Google Shape;297;p28"/>
            <p:cNvPicPr preferRelativeResize="0"/>
            <p:nvPr/>
          </p:nvPicPr>
          <p:blipFill rotWithShape="1">
            <a:blip r:embed="rId4">
              <a:alphaModFix/>
            </a:blip>
            <a:srcRect b="9139" l="9803" r="10164" t="5045"/>
            <a:stretch/>
          </p:blipFill>
          <p:spPr>
            <a:xfrm>
              <a:off x="2335288" y="1113600"/>
              <a:ext cx="1762125" cy="1924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8" name="Google Shape;298;p28"/>
            <p:cNvSpPr txBox="1"/>
            <p:nvPr/>
          </p:nvSpPr>
          <p:spPr>
            <a:xfrm>
              <a:off x="2934325" y="2509250"/>
              <a:ext cx="913200" cy="29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</a:t>
              </a:r>
              <a:r>
                <a:rPr lang="en-US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혼</a:t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99" name="Google Shape;299;p28"/>
          <p:cNvSpPr txBox="1"/>
          <p:nvPr/>
        </p:nvSpPr>
        <p:spPr>
          <a:xfrm>
            <a:off x="288100" y="3710616"/>
            <a:ext cx="19740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광주 / 10평 이하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00" name="Google Shape;300;p28"/>
          <p:cNvGrpSpPr/>
          <p:nvPr/>
        </p:nvGrpSpPr>
        <p:grpSpPr>
          <a:xfrm>
            <a:off x="4275050" y="3239093"/>
            <a:ext cx="4572150" cy="1554480"/>
            <a:chOff x="4275050" y="2929150"/>
            <a:chExt cx="4572150" cy="1554480"/>
          </a:xfrm>
        </p:grpSpPr>
        <p:pic>
          <p:nvPicPr>
            <p:cNvPr id="301" name="Google Shape;301;p28"/>
            <p:cNvPicPr preferRelativeResize="0"/>
            <p:nvPr/>
          </p:nvPicPr>
          <p:blipFill rotWithShape="1">
            <a:blip r:embed="rId5">
              <a:alphaModFix/>
            </a:blip>
            <a:srcRect b="53999" l="0" r="2486" t="0"/>
            <a:stretch/>
          </p:blipFill>
          <p:spPr>
            <a:xfrm>
              <a:off x="4275050" y="2929150"/>
              <a:ext cx="4572001" cy="15544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2" name="Google Shape;302;p28"/>
            <p:cNvSpPr/>
            <p:nvPr/>
          </p:nvSpPr>
          <p:spPr>
            <a:xfrm>
              <a:off x="4553300" y="3370907"/>
              <a:ext cx="4293900" cy="483300"/>
            </a:xfrm>
            <a:prstGeom prst="flowChartAlternateProcess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03" name="Google Shape;303;p28"/>
          <p:cNvGrpSpPr/>
          <p:nvPr/>
        </p:nvGrpSpPr>
        <p:grpSpPr>
          <a:xfrm>
            <a:off x="4275050" y="1315018"/>
            <a:ext cx="4572000" cy="1554480"/>
            <a:chOff x="4275050" y="1113600"/>
            <a:chExt cx="4572000" cy="1554480"/>
          </a:xfrm>
        </p:grpSpPr>
        <p:pic>
          <p:nvPicPr>
            <p:cNvPr id="304" name="Google Shape;304;p28"/>
            <p:cNvPicPr preferRelativeResize="0"/>
            <p:nvPr/>
          </p:nvPicPr>
          <p:blipFill rotWithShape="1">
            <a:blip r:embed="rId6">
              <a:alphaModFix/>
            </a:blip>
            <a:srcRect b="57544" l="0" r="0" t="0"/>
            <a:stretch/>
          </p:blipFill>
          <p:spPr>
            <a:xfrm>
              <a:off x="4275050" y="1113600"/>
              <a:ext cx="4572000" cy="15544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Google Shape;305;p28"/>
            <p:cNvSpPr/>
            <p:nvPr/>
          </p:nvSpPr>
          <p:spPr>
            <a:xfrm>
              <a:off x="4557075" y="1408913"/>
              <a:ext cx="4015500" cy="520500"/>
            </a:xfrm>
            <a:prstGeom prst="flowChartAlternateProcess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06" name="Google Shape;306;p28"/>
          <p:cNvSpPr/>
          <p:nvPr/>
        </p:nvSpPr>
        <p:spPr>
          <a:xfrm>
            <a:off x="7430875" y="3239100"/>
            <a:ext cx="1057500" cy="3825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적금이자율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7" name="Google Shape;307;p28"/>
          <p:cNvSpPr txBox="1"/>
          <p:nvPr/>
        </p:nvSpPr>
        <p:spPr>
          <a:xfrm>
            <a:off x="4301925" y="935593"/>
            <a:ext cx="25248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로봇 회사 정보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28"/>
          <p:cNvSpPr txBox="1"/>
          <p:nvPr/>
        </p:nvSpPr>
        <p:spPr>
          <a:xfrm>
            <a:off x="4275075" y="2893200"/>
            <a:ext cx="37143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적금이자율이 높은 은행</a:t>
            </a:r>
            <a:r>
              <a:rPr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(케이뱅크 3.8%)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9" name="Google Shape;309;p28"/>
          <p:cNvSpPr txBox="1"/>
          <p:nvPr/>
        </p:nvSpPr>
        <p:spPr>
          <a:xfrm>
            <a:off x="2468047" y="3680850"/>
            <a:ext cx="1669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광주 / 25평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28"/>
          <p:cNvSpPr txBox="1"/>
          <p:nvPr>
            <p:ph type="title"/>
          </p:nvPr>
        </p:nvSpPr>
        <p:spPr>
          <a:xfrm>
            <a:off x="179512" y="36612"/>
            <a:ext cx="7661100" cy="59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 아파트 매입 기간 추정 - DB </a:t>
            </a:r>
            <a:endParaRPr/>
          </a:p>
        </p:txBody>
      </p:sp>
      <p:sp>
        <p:nvSpPr>
          <p:cNvPr id="311" name="Google Shape;311;p28"/>
          <p:cNvSpPr/>
          <p:nvPr/>
        </p:nvSpPr>
        <p:spPr>
          <a:xfrm>
            <a:off x="7165900" y="1257799"/>
            <a:ext cx="674700" cy="2955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연봉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9"/>
          <p:cNvSpPr txBox="1"/>
          <p:nvPr>
            <p:ph idx="1" type="body"/>
          </p:nvPr>
        </p:nvSpPr>
        <p:spPr>
          <a:xfrm>
            <a:off x="395536" y="1113588"/>
            <a:ext cx="8402400" cy="366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i="0" lang="en-US"/>
              <a:t> </a:t>
            </a:r>
            <a:endParaRPr i="0" sz="1400"/>
          </a:p>
        </p:txBody>
      </p:sp>
      <p:sp>
        <p:nvSpPr>
          <p:cNvPr id="318" name="Google Shape;318;p29"/>
          <p:cNvSpPr txBox="1"/>
          <p:nvPr>
            <p:ph type="title"/>
          </p:nvPr>
        </p:nvSpPr>
        <p:spPr>
          <a:xfrm>
            <a:off x="179512" y="36612"/>
            <a:ext cx="7661100" cy="59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 아파트 매입 기간 추정 - DB  </a:t>
            </a:r>
            <a:endParaRPr/>
          </a:p>
        </p:txBody>
      </p:sp>
      <p:grpSp>
        <p:nvGrpSpPr>
          <p:cNvPr id="319" name="Google Shape;319;p29"/>
          <p:cNvGrpSpPr/>
          <p:nvPr/>
        </p:nvGrpSpPr>
        <p:grpSpPr>
          <a:xfrm>
            <a:off x="1308713" y="1790950"/>
            <a:ext cx="1762125" cy="1924050"/>
            <a:chOff x="476088" y="1113600"/>
            <a:chExt cx="1762125" cy="1924050"/>
          </a:xfrm>
        </p:grpSpPr>
        <p:pic>
          <p:nvPicPr>
            <p:cNvPr id="320" name="Google Shape;320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6088" y="1113600"/>
              <a:ext cx="1762125" cy="1924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1" name="Google Shape;321;p29"/>
            <p:cNvSpPr txBox="1"/>
            <p:nvPr/>
          </p:nvSpPr>
          <p:spPr>
            <a:xfrm>
              <a:off x="957950" y="2424000"/>
              <a:ext cx="913200" cy="29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미혼</a:t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22" name="Google Shape;322;p29"/>
          <p:cNvSpPr txBox="1"/>
          <p:nvPr/>
        </p:nvSpPr>
        <p:spPr>
          <a:xfrm>
            <a:off x="1308725" y="3801950"/>
            <a:ext cx="19740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광주 / 10평 이하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3" name="Google Shape;323;p29"/>
          <p:cNvPicPr preferRelativeResize="0"/>
          <p:nvPr/>
        </p:nvPicPr>
        <p:blipFill rotWithShape="1">
          <a:blip r:embed="rId4">
            <a:alphaModFix/>
          </a:blip>
          <a:srcRect b="53113" l="0" r="1361" t="0"/>
          <a:stretch/>
        </p:blipFill>
        <p:spPr>
          <a:xfrm>
            <a:off x="4275050" y="1315025"/>
            <a:ext cx="4572000" cy="155448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9"/>
          <p:cNvSpPr/>
          <p:nvPr/>
        </p:nvSpPr>
        <p:spPr>
          <a:xfrm>
            <a:off x="4572000" y="1790950"/>
            <a:ext cx="4226100" cy="449100"/>
          </a:xfrm>
          <a:prstGeom prst="flowChartAlternateProcess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25" name="Google Shape;325;p29"/>
          <p:cNvGrpSpPr/>
          <p:nvPr/>
        </p:nvGrpSpPr>
        <p:grpSpPr>
          <a:xfrm>
            <a:off x="4275057" y="3314316"/>
            <a:ext cx="4572000" cy="1554480"/>
            <a:chOff x="4138719" y="3050591"/>
            <a:chExt cx="4572000" cy="1554480"/>
          </a:xfrm>
        </p:grpSpPr>
        <p:pic>
          <p:nvPicPr>
            <p:cNvPr id="326" name="Google Shape;326;p29"/>
            <p:cNvPicPr preferRelativeResize="0"/>
            <p:nvPr/>
          </p:nvPicPr>
          <p:blipFill rotWithShape="1">
            <a:blip r:embed="rId5">
              <a:alphaModFix/>
            </a:blip>
            <a:srcRect b="27072" l="0" r="10152" t="47035"/>
            <a:stretch/>
          </p:blipFill>
          <p:spPr>
            <a:xfrm>
              <a:off x="4138719" y="3050591"/>
              <a:ext cx="4572000" cy="15544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7" name="Google Shape;327;p29"/>
            <p:cNvSpPr/>
            <p:nvPr/>
          </p:nvSpPr>
          <p:spPr>
            <a:xfrm>
              <a:off x="4499138" y="3621350"/>
              <a:ext cx="4173900" cy="380100"/>
            </a:xfrm>
            <a:prstGeom prst="flowChartAlternateProcess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28" name="Google Shape;328;p29"/>
          <p:cNvSpPr txBox="1"/>
          <p:nvPr/>
        </p:nvSpPr>
        <p:spPr>
          <a:xfrm>
            <a:off x="4122200" y="975875"/>
            <a:ext cx="45720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9" name="Google Shape;329;p29"/>
          <p:cNvSpPr txBox="1"/>
          <p:nvPr/>
        </p:nvSpPr>
        <p:spPr>
          <a:xfrm>
            <a:off x="4275050" y="2869500"/>
            <a:ext cx="49509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0" name="Google Shape;330;p29"/>
          <p:cNvSpPr/>
          <p:nvPr/>
        </p:nvSpPr>
        <p:spPr>
          <a:xfrm>
            <a:off x="6297725" y="1327150"/>
            <a:ext cx="1011300" cy="3894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Malgun Gothic"/>
                <a:ea typeface="Malgun Gothic"/>
                <a:cs typeface="Malgun Gothic"/>
                <a:sym typeface="Malgun Gothic"/>
              </a:rPr>
              <a:t>대출이자율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1" name="Google Shape;331;p29"/>
          <p:cNvSpPr txBox="1"/>
          <p:nvPr/>
        </p:nvSpPr>
        <p:spPr>
          <a:xfrm>
            <a:off x="4301925" y="935600"/>
            <a:ext cx="44961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대출이자가 낮은 은행 (KDB산업은행 3.03%)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2" name="Google Shape;332;p29"/>
          <p:cNvSpPr txBox="1"/>
          <p:nvPr/>
        </p:nvSpPr>
        <p:spPr>
          <a:xfrm>
            <a:off x="4275075" y="2893200"/>
            <a:ext cx="45720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10평 이하 아파트 가격 (1억1천원)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3" name="Google Shape;333;p29"/>
          <p:cNvSpPr/>
          <p:nvPr/>
        </p:nvSpPr>
        <p:spPr>
          <a:xfrm>
            <a:off x="8010375" y="3410100"/>
            <a:ext cx="836700" cy="3894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Malgun Gothic"/>
                <a:ea typeface="Malgun Gothic"/>
                <a:cs typeface="Malgun Gothic"/>
                <a:sym typeface="Malgun Gothic"/>
              </a:rPr>
              <a:t>매매가격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"/>
          <p:cNvSpPr txBox="1"/>
          <p:nvPr>
            <p:ph type="title"/>
          </p:nvPr>
        </p:nvSpPr>
        <p:spPr>
          <a:xfrm>
            <a:off x="179512" y="36612"/>
            <a:ext cx="7661100" cy="59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 아파트 매입 기간 추정 - DB</a:t>
            </a:r>
            <a:endParaRPr/>
          </a:p>
        </p:txBody>
      </p:sp>
      <p:pic>
        <p:nvPicPr>
          <p:cNvPr id="340" name="Google Shape;3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675" y="1536662"/>
            <a:ext cx="6076250" cy="1333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1" name="Google Shape;341;p30"/>
          <p:cNvGrpSpPr/>
          <p:nvPr/>
        </p:nvGrpSpPr>
        <p:grpSpPr>
          <a:xfrm>
            <a:off x="529788" y="1972300"/>
            <a:ext cx="1762125" cy="1924050"/>
            <a:chOff x="476088" y="1113600"/>
            <a:chExt cx="1762125" cy="1924050"/>
          </a:xfrm>
        </p:grpSpPr>
        <p:pic>
          <p:nvPicPr>
            <p:cNvPr id="342" name="Google Shape;342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6088" y="1113600"/>
              <a:ext cx="1762125" cy="1924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" name="Google Shape;343;p30"/>
            <p:cNvSpPr txBox="1"/>
            <p:nvPr/>
          </p:nvSpPr>
          <p:spPr>
            <a:xfrm>
              <a:off x="957950" y="2424000"/>
              <a:ext cx="913200" cy="29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미혼</a:t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44" name="Google Shape;344;p30"/>
          <p:cNvPicPr preferRelativeResize="0"/>
          <p:nvPr/>
        </p:nvPicPr>
        <p:blipFill rotWithShape="1">
          <a:blip r:embed="rId5">
            <a:alphaModFix/>
          </a:blip>
          <a:srcRect b="0" l="0" r="51669" t="0"/>
          <a:stretch/>
        </p:blipFill>
        <p:spPr>
          <a:xfrm>
            <a:off x="2721675" y="3383800"/>
            <a:ext cx="6076249" cy="60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0"/>
          <p:cNvPicPr preferRelativeResize="0"/>
          <p:nvPr/>
        </p:nvPicPr>
        <p:blipFill rotWithShape="1">
          <a:blip r:embed="rId5">
            <a:alphaModFix/>
          </a:blip>
          <a:srcRect b="0" l="48108" r="0" t="0"/>
          <a:stretch/>
        </p:blipFill>
        <p:spPr>
          <a:xfrm>
            <a:off x="2721677" y="3987950"/>
            <a:ext cx="6076249" cy="60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0"/>
          <p:cNvSpPr txBox="1"/>
          <p:nvPr/>
        </p:nvSpPr>
        <p:spPr>
          <a:xfrm>
            <a:off x="2757525" y="1110175"/>
            <a:ext cx="60762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7" name="Google Shape;347;p30"/>
          <p:cNvSpPr txBox="1"/>
          <p:nvPr/>
        </p:nvSpPr>
        <p:spPr>
          <a:xfrm>
            <a:off x="2757525" y="2950025"/>
            <a:ext cx="37467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기혼은 사내부부로 가정하여 정보 입력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8" name="Google Shape;348;p30"/>
          <p:cNvSpPr txBox="1"/>
          <p:nvPr/>
        </p:nvSpPr>
        <p:spPr>
          <a:xfrm>
            <a:off x="2744100" y="1137025"/>
            <a:ext cx="15846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미혼 정보 입력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9" name="Google Shape;349;p30"/>
          <p:cNvSpPr/>
          <p:nvPr/>
        </p:nvSpPr>
        <p:spPr>
          <a:xfrm>
            <a:off x="3982175" y="1207875"/>
            <a:ext cx="803700" cy="4266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Malgun Gothic"/>
                <a:ea typeface="Malgun Gothic"/>
                <a:cs typeface="Malgun Gothic"/>
                <a:sym typeface="Malgun Gothic"/>
              </a:rPr>
              <a:t>결혼여부</a:t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0" name="Google Shape;350;p30"/>
          <p:cNvSpPr/>
          <p:nvPr/>
        </p:nvSpPr>
        <p:spPr>
          <a:xfrm>
            <a:off x="4785875" y="1207875"/>
            <a:ext cx="803700" cy="4266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Malgun Gothic"/>
                <a:ea typeface="Malgun Gothic"/>
                <a:cs typeface="Malgun Gothic"/>
                <a:sym typeface="Malgun Gothic"/>
              </a:rPr>
              <a:t>세후연봉</a:t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1" name="Google Shape;351;p30"/>
          <p:cNvSpPr/>
          <p:nvPr/>
        </p:nvSpPr>
        <p:spPr>
          <a:xfrm>
            <a:off x="5589575" y="1207875"/>
            <a:ext cx="803700" cy="4266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Malgun Gothic"/>
                <a:ea typeface="Malgun Gothic"/>
                <a:cs typeface="Malgun Gothic"/>
                <a:sym typeface="Malgun Gothic"/>
              </a:rPr>
              <a:t>생활비</a:t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2" name="Google Shape;352;p30"/>
          <p:cNvSpPr/>
          <p:nvPr/>
        </p:nvSpPr>
        <p:spPr>
          <a:xfrm>
            <a:off x="6393275" y="1207875"/>
            <a:ext cx="803700" cy="4266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Malgun Gothic"/>
                <a:ea typeface="Malgun Gothic"/>
                <a:cs typeface="Malgun Gothic"/>
                <a:sym typeface="Malgun Gothic"/>
              </a:rPr>
              <a:t>선호은행</a:t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3" name="Google Shape;353;p30"/>
          <p:cNvSpPr/>
          <p:nvPr/>
        </p:nvSpPr>
        <p:spPr>
          <a:xfrm>
            <a:off x="7196975" y="1207875"/>
            <a:ext cx="803700" cy="4266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Malgun Gothic"/>
                <a:ea typeface="Malgun Gothic"/>
                <a:cs typeface="Malgun Gothic"/>
                <a:sym typeface="Malgun Gothic"/>
              </a:rPr>
              <a:t>아파트정보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4" name="Google Shape;354;p30"/>
          <p:cNvSpPr/>
          <p:nvPr/>
        </p:nvSpPr>
        <p:spPr>
          <a:xfrm>
            <a:off x="8000675" y="1207875"/>
            <a:ext cx="803700" cy="4266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Malgun Gothic"/>
                <a:ea typeface="Malgun Gothic"/>
                <a:cs typeface="Malgun Gothic"/>
                <a:sym typeface="Malgun Gothic"/>
              </a:rPr>
              <a:t>회사</a:t>
            </a:r>
            <a:r>
              <a:rPr lang="en-US" sz="1100">
                <a:latin typeface="Malgun Gothic"/>
                <a:ea typeface="Malgun Gothic"/>
                <a:cs typeface="Malgun Gothic"/>
                <a:sym typeface="Malgun Gothic"/>
              </a:rPr>
              <a:t>정보</a:t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1"/>
          <p:cNvSpPr txBox="1"/>
          <p:nvPr>
            <p:ph type="title"/>
          </p:nvPr>
        </p:nvSpPr>
        <p:spPr>
          <a:xfrm>
            <a:off x="179512" y="36612"/>
            <a:ext cx="7661100" cy="59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 아파트 매입 기간 추정 - 목돈 20% 마련 </a:t>
            </a:r>
            <a:endParaRPr/>
          </a:p>
        </p:txBody>
      </p:sp>
      <p:grpSp>
        <p:nvGrpSpPr>
          <p:cNvPr id="361" name="Google Shape;361;p31"/>
          <p:cNvGrpSpPr/>
          <p:nvPr/>
        </p:nvGrpSpPr>
        <p:grpSpPr>
          <a:xfrm>
            <a:off x="932713" y="1982175"/>
            <a:ext cx="1762125" cy="1924050"/>
            <a:chOff x="476088" y="1113600"/>
            <a:chExt cx="1762125" cy="1924050"/>
          </a:xfrm>
        </p:grpSpPr>
        <p:pic>
          <p:nvPicPr>
            <p:cNvPr id="362" name="Google Shape;362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6088" y="1113600"/>
              <a:ext cx="1762125" cy="1924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3" name="Google Shape;363;p31"/>
            <p:cNvSpPr txBox="1"/>
            <p:nvPr/>
          </p:nvSpPr>
          <p:spPr>
            <a:xfrm>
              <a:off x="957950" y="2424000"/>
              <a:ext cx="913200" cy="29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미혼</a:t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64" name="Google Shape;364;p31"/>
          <p:cNvSpPr txBox="1"/>
          <p:nvPr/>
        </p:nvSpPr>
        <p:spPr>
          <a:xfrm>
            <a:off x="3255075" y="1037025"/>
            <a:ext cx="5627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5" name="Google Shape;36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3625" y="3381100"/>
            <a:ext cx="5261501" cy="15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1"/>
          <p:cNvSpPr txBox="1"/>
          <p:nvPr/>
        </p:nvSpPr>
        <p:spPr>
          <a:xfrm>
            <a:off x="3353625" y="2986300"/>
            <a:ext cx="51033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10평 이하 아파트중 20% 목돈 마련까지 걸리는 기간 (10.6개월)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7" name="Google Shape;36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1113" y="1431825"/>
            <a:ext cx="5226525" cy="15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1"/>
          <p:cNvSpPr txBox="1"/>
          <p:nvPr/>
        </p:nvSpPr>
        <p:spPr>
          <a:xfrm>
            <a:off x="3353613" y="1037000"/>
            <a:ext cx="51033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적금이자가 높은 은행에 적금 시 금액 (케이뱅크 3.8%)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9" name="Google Shape;369;p31"/>
          <p:cNvSpPr/>
          <p:nvPr/>
        </p:nvSpPr>
        <p:spPr>
          <a:xfrm>
            <a:off x="6358425" y="2378896"/>
            <a:ext cx="1301400" cy="207900"/>
          </a:xfrm>
          <a:prstGeom prst="wedgeRoundRectCallout">
            <a:avLst>
              <a:gd fmla="val -61752" name="adj1"/>
              <a:gd fmla="val 85976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Malgun Gothic"/>
                <a:ea typeface="Malgun Gothic"/>
                <a:cs typeface="Malgun Gothic"/>
                <a:sym typeface="Malgun Gothic"/>
              </a:rPr>
              <a:t>이자 3.8% 적용</a:t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0" name="Google Shape;370;p31"/>
          <p:cNvSpPr/>
          <p:nvPr/>
        </p:nvSpPr>
        <p:spPr>
          <a:xfrm>
            <a:off x="5516475" y="2105108"/>
            <a:ext cx="1301400" cy="207900"/>
          </a:xfrm>
          <a:prstGeom prst="wedgeRoundRectCallout">
            <a:avLst>
              <a:gd fmla="val -63228" name="adj1"/>
              <a:gd fmla="val 208089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Malgun Gothic"/>
                <a:ea typeface="Malgun Gothic"/>
                <a:cs typeface="Malgun Gothic"/>
                <a:sym typeface="Malgun Gothic"/>
              </a:rPr>
              <a:t>순수 저축가능 금액</a:t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1" name="Google Shape;371;p31"/>
          <p:cNvSpPr/>
          <p:nvPr/>
        </p:nvSpPr>
        <p:spPr>
          <a:xfrm>
            <a:off x="4293300" y="4430650"/>
            <a:ext cx="788100" cy="394800"/>
          </a:xfrm>
          <a:prstGeom prst="flowChartAlternateProcess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2"/>
          <p:cNvSpPr txBox="1"/>
          <p:nvPr>
            <p:ph idx="1" type="body"/>
          </p:nvPr>
        </p:nvSpPr>
        <p:spPr>
          <a:xfrm>
            <a:off x="395536" y="1113588"/>
            <a:ext cx="8402400" cy="366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2"/>
          <p:cNvSpPr txBox="1"/>
          <p:nvPr>
            <p:ph type="title"/>
          </p:nvPr>
        </p:nvSpPr>
        <p:spPr>
          <a:xfrm>
            <a:off x="179512" y="36612"/>
            <a:ext cx="7661100" cy="59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 아파트 매입 기간 추정 - 잔금 80% 대출</a:t>
            </a:r>
            <a:endParaRPr/>
          </a:p>
        </p:txBody>
      </p:sp>
      <p:grpSp>
        <p:nvGrpSpPr>
          <p:cNvPr id="379" name="Google Shape;379;p32"/>
          <p:cNvGrpSpPr/>
          <p:nvPr/>
        </p:nvGrpSpPr>
        <p:grpSpPr>
          <a:xfrm>
            <a:off x="852113" y="1982175"/>
            <a:ext cx="1762125" cy="1924050"/>
            <a:chOff x="476088" y="1113600"/>
            <a:chExt cx="1762125" cy="1924050"/>
          </a:xfrm>
        </p:grpSpPr>
        <p:pic>
          <p:nvPicPr>
            <p:cNvPr id="380" name="Google Shape;380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6088" y="1113600"/>
              <a:ext cx="1762125" cy="1924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1" name="Google Shape;381;p32"/>
            <p:cNvSpPr txBox="1"/>
            <p:nvPr/>
          </p:nvSpPr>
          <p:spPr>
            <a:xfrm>
              <a:off x="957950" y="2424000"/>
              <a:ext cx="913200" cy="29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미혼</a:t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82" name="Google Shape;382;p32"/>
          <p:cNvSpPr txBox="1"/>
          <p:nvPr/>
        </p:nvSpPr>
        <p:spPr>
          <a:xfrm>
            <a:off x="3162975" y="2944475"/>
            <a:ext cx="51318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❏"/>
            </a:pPr>
            <a:r>
              <a:rPr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잔금 80% </a:t>
            </a:r>
            <a:r>
              <a:rPr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대출이자율</a:t>
            </a:r>
            <a:r>
              <a:rPr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가장 낮은 은행 선택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❏"/>
            </a:pPr>
            <a:r>
              <a:rPr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원리금균등상환으로 10년 갚는데 매달 갚는 비용 (850,953원)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❏"/>
            </a:pPr>
            <a:r>
              <a:rPr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10년간 이자비용(14,114,446원)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3" name="Google Shape;38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7225" y="1944900"/>
            <a:ext cx="5347549" cy="73955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2"/>
          <p:cNvSpPr/>
          <p:nvPr/>
        </p:nvSpPr>
        <p:spPr>
          <a:xfrm>
            <a:off x="3056975" y="1489200"/>
            <a:ext cx="774600" cy="455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대출금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5" name="Google Shape;385;p32"/>
          <p:cNvSpPr/>
          <p:nvPr/>
        </p:nvSpPr>
        <p:spPr>
          <a:xfrm>
            <a:off x="3814475" y="1489200"/>
            <a:ext cx="894600" cy="455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Malgun Gothic"/>
                <a:ea typeface="Malgun Gothic"/>
                <a:cs typeface="Malgun Gothic"/>
                <a:sym typeface="Malgun Gothic"/>
              </a:rPr>
              <a:t>월 이자율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6" name="Google Shape;386;p32"/>
          <p:cNvSpPr/>
          <p:nvPr/>
        </p:nvSpPr>
        <p:spPr>
          <a:xfrm>
            <a:off x="4709075" y="1489200"/>
            <a:ext cx="894600" cy="455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Malgun Gothic"/>
                <a:ea typeface="Malgun Gothic"/>
                <a:cs typeface="Malgun Gothic"/>
                <a:sym typeface="Malgun Gothic"/>
              </a:rPr>
              <a:t>월 납입금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7" name="Google Shape;387;p32"/>
          <p:cNvSpPr/>
          <p:nvPr/>
        </p:nvSpPr>
        <p:spPr>
          <a:xfrm>
            <a:off x="5603675" y="1489200"/>
            <a:ext cx="741600" cy="455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Malgun Gothic"/>
                <a:ea typeface="Malgun Gothic"/>
                <a:cs typeface="Malgun Gothic"/>
                <a:sym typeface="Malgun Gothic"/>
              </a:rPr>
              <a:t>10년 납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8" name="Google Shape;388;p32"/>
          <p:cNvSpPr/>
          <p:nvPr/>
        </p:nvSpPr>
        <p:spPr>
          <a:xfrm>
            <a:off x="6345275" y="1489200"/>
            <a:ext cx="1331700" cy="455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대출금 + 이자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9" name="Google Shape;389;p32"/>
          <p:cNvSpPr/>
          <p:nvPr/>
        </p:nvSpPr>
        <p:spPr>
          <a:xfrm>
            <a:off x="7676975" y="1489200"/>
            <a:ext cx="995700" cy="455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이자 비용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3"/>
          <p:cNvSpPr txBox="1"/>
          <p:nvPr>
            <p:ph type="title"/>
          </p:nvPr>
        </p:nvSpPr>
        <p:spPr>
          <a:xfrm>
            <a:off x="179512" y="36612"/>
            <a:ext cx="7661100" cy="59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 아파트 매입 기간 추</a:t>
            </a:r>
            <a:r>
              <a:rPr lang="en-US"/>
              <a:t>정 - 아파트 정보</a:t>
            </a:r>
            <a:endParaRPr/>
          </a:p>
        </p:txBody>
      </p:sp>
      <p:sp>
        <p:nvSpPr>
          <p:cNvPr id="396" name="Google Shape;396;p33"/>
          <p:cNvSpPr txBox="1"/>
          <p:nvPr/>
        </p:nvSpPr>
        <p:spPr>
          <a:xfrm>
            <a:off x="1336867" y="3693298"/>
            <a:ext cx="19740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광주 / 25</a:t>
            </a:r>
            <a:r>
              <a:rPr lang="en-US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평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97" name="Google Shape;397;p33"/>
          <p:cNvGrpSpPr/>
          <p:nvPr/>
        </p:nvGrpSpPr>
        <p:grpSpPr>
          <a:xfrm>
            <a:off x="1080413" y="1679725"/>
            <a:ext cx="1762125" cy="1924050"/>
            <a:chOff x="2335288" y="1113600"/>
            <a:chExt cx="1762125" cy="1924050"/>
          </a:xfrm>
        </p:grpSpPr>
        <p:pic>
          <p:nvPicPr>
            <p:cNvPr id="398" name="Google Shape;398;p33"/>
            <p:cNvPicPr preferRelativeResize="0"/>
            <p:nvPr/>
          </p:nvPicPr>
          <p:blipFill rotWithShape="1">
            <a:blip r:embed="rId3">
              <a:alphaModFix/>
            </a:blip>
            <a:srcRect b="9139" l="9803" r="10164" t="5045"/>
            <a:stretch/>
          </p:blipFill>
          <p:spPr>
            <a:xfrm>
              <a:off x="2335288" y="1113600"/>
              <a:ext cx="1762125" cy="1924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9" name="Google Shape;399;p33"/>
            <p:cNvSpPr txBox="1"/>
            <p:nvPr/>
          </p:nvSpPr>
          <p:spPr>
            <a:xfrm>
              <a:off x="2934325" y="2509250"/>
              <a:ext cx="913200" cy="29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기혼</a:t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00" name="Google Shape;40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3045" y="1257851"/>
            <a:ext cx="4571999" cy="15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3"/>
          <p:cNvSpPr txBox="1"/>
          <p:nvPr/>
        </p:nvSpPr>
        <p:spPr>
          <a:xfrm>
            <a:off x="3993045" y="832603"/>
            <a:ext cx="49509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25평 아파트 가격 (8억)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2" name="Google Shape;402;p33"/>
          <p:cNvSpPr/>
          <p:nvPr/>
        </p:nvSpPr>
        <p:spPr>
          <a:xfrm>
            <a:off x="4252725" y="2050450"/>
            <a:ext cx="4015500" cy="180600"/>
          </a:xfrm>
          <a:prstGeom prst="flowChartAlternateProcess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3" name="Google Shape;403;p33"/>
          <p:cNvSpPr txBox="1"/>
          <p:nvPr/>
        </p:nvSpPr>
        <p:spPr>
          <a:xfrm>
            <a:off x="3993050" y="2878463"/>
            <a:ext cx="45720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기혼 사내부부 연간 저축 가능 금액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4" name="Google Shape;404;p33"/>
          <p:cNvPicPr preferRelativeResize="0"/>
          <p:nvPr/>
        </p:nvPicPr>
        <p:blipFill rotWithShape="1">
          <a:blip r:embed="rId5">
            <a:alphaModFix/>
          </a:blip>
          <a:srcRect b="8500" l="0" r="0" t="0"/>
          <a:stretch/>
        </p:blipFill>
        <p:spPr>
          <a:xfrm>
            <a:off x="3993050" y="3303700"/>
            <a:ext cx="4571999" cy="15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3"/>
          <p:cNvSpPr/>
          <p:nvPr/>
        </p:nvSpPr>
        <p:spPr>
          <a:xfrm>
            <a:off x="6395350" y="4431700"/>
            <a:ext cx="1155000" cy="426600"/>
          </a:xfrm>
          <a:prstGeom prst="flowChartAlternateProcess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4"/>
          <p:cNvSpPr txBox="1"/>
          <p:nvPr>
            <p:ph type="title"/>
          </p:nvPr>
        </p:nvSpPr>
        <p:spPr>
          <a:xfrm>
            <a:off x="179512" y="36612"/>
            <a:ext cx="7661100" cy="59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 아파트 매입 기간 추</a:t>
            </a:r>
            <a:r>
              <a:rPr lang="en-US"/>
              <a:t>정 - 목돈 20% 마련</a:t>
            </a:r>
            <a:endParaRPr/>
          </a:p>
        </p:txBody>
      </p:sp>
      <p:sp>
        <p:nvSpPr>
          <p:cNvPr id="412" name="Google Shape;412;p34"/>
          <p:cNvSpPr txBox="1"/>
          <p:nvPr/>
        </p:nvSpPr>
        <p:spPr>
          <a:xfrm>
            <a:off x="839974" y="3746998"/>
            <a:ext cx="19740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광주 / 25평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3" name="Google Shape;413;p34"/>
          <p:cNvGrpSpPr/>
          <p:nvPr/>
        </p:nvGrpSpPr>
        <p:grpSpPr>
          <a:xfrm>
            <a:off x="583519" y="1720000"/>
            <a:ext cx="1762125" cy="1924050"/>
            <a:chOff x="2335288" y="1113600"/>
            <a:chExt cx="1762125" cy="1924050"/>
          </a:xfrm>
        </p:grpSpPr>
        <p:pic>
          <p:nvPicPr>
            <p:cNvPr id="414" name="Google Shape;414;p34"/>
            <p:cNvPicPr preferRelativeResize="0"/>
            <p:nvPr/>
          </p:nvPicPr>
          <p:blipFill rotWithShape="1">
            <a:blip r:embed="rId3">
              <a:alphaModFix/>
            </a:blip>
            <a:srcRect b="9139" l="9803" r="10164" t="5045"/>
            <a:stretch/>
          </p:blipFill>
          <p:spPr>
            <a:xfrm>
              <a:off x="2335288" y="1113600"/>
              <a:ext cx="1762125" cy="1924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5" name="Google Shape;415;p34"/>
            <p:cNvSpPr txBox="1"/>
            <p:nvPr/>
          </p:nvSpPr>
          <p:spPr>
            <a:xfrm>
              <a:off x="2934325" y="2509250"/>
              <a:ext cx="913200" cy="29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기혼</a:t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16" name="Google Shape;416;p34"/>
          <p:cNvPicPr preferRelativeResize="0"/>
          <p:nvPr/>
        </p:nvPicPr>
        <p:blipFill rotWithShape="1">
          <a:blip r:embed="rId4">
            <a:alphaModFix/>
          </a:blip>
          <a:srcRect b="9242" l="6158" r="68392" t="68296"/>
          <a:stretch/>
        </p:blipFill>
        <p:spPr>
          <a:xfrm>
            <a:off x="2676841" y="3774741"/>
            <a:ext cx="3382750" cy="117592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4"/>
          <p:cNvSpPr txBox="1"/>
          <p:nvPr/>
        </p:nvSpPr>
        <p:spPr>
          <a:xfrm>
            <a:off x="2660975" y="3143706"/>
            <a:ext cx="66924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25평 이하 가장 비싼 아파트 매매하기 위해 20% 목돈 마련까지 걸리는 기간 (35.6개월)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8" name="Google Shape;418;p34"/>
          <p:cNvSpPr txBox="1"/>
          <p:nvPr/>
        </p:nvSpPr>
        <p:spPr>
          <a:xfrm>
            <a:off x="2676850" y="955732"/>
            <a:ext cx="63864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기혼이 적금이자가 높은 은행에 적금시 금액 (케이뱅크 적금 이자율 3.8%)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9" name="Google Shape;419;p34"/>
          <p:cNvPicPr preferRelativeResize="0"/>
          <p:nvPr/>
        </p:nvPicPr>
        <p:blipFill rotWithShape="1">
          <a:blip r:embed="rId5">
            <a:alphaModFix/>
          </a:blip>
          <a:srcRect b="10129" l="5058" r="41241" t="67730"/>
          <a:stretch/>
        </p:blipFill>
        <p:spPr>
          <a:xfrm>
            <a:off x="2676850" y="1666675"/>
            <a:ext cx="5994175" cy="126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4"/>
          <p:cNvSpPr/>
          <p:nvPr/>
        </p:nvSpPr>
        <p:spPr>
          <a:xfrm>
            <a:off x="3490922" y="1357758"/>
            <a:ext cx="886500" cy="4374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연봉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1" name="Google Shape;421;p34"/>
          <p:cNvSpPr/>
          <p:nvPr/>
        </p:nvSpPr>
        <p:spPr>
          <a:xfrm>
            <a:off x="4396200" y="1357750"/>
            <a:ext cx="1062300" cy="4374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생활비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2" name="Google Shape;422;p34"/>
          <p:cNvSpPr/>
          <p:nvPr/>
        </p:nvSpPr>
        <p:spPr>
          <a:xfrm>
            <a:off x="5468975" y="1357750"/>
            <a:ext cx="1382700" cy="4374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1년간 저축 가능 금액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3" name="Google Shape;423;p34"/>
          <p:cNvSpPr/>
          <p:nvPr/>
        </p:nvSpPr>
        <p:spPr>
          <a:xfrm>
            <a:off x="6862150" y="1357750"/>
            <a:ext cx="1589700" cy="4374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적금시 모을수 있는 금액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4" name="Google Shape;424;p34"/>
          <p:cNvSpPr/>
          <p:nvPr/>
        </p:nvSpPr>
        <p:spPr>
          <a:xfrm>
            <a:off x="2881750" y="3509775"/>
            <a:ext cx="1496400" cy="3894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목돈 20% 금액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4378150" y="3509775"/>
            <a:ext cx="1320300" cy="3894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걸리는 기간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5"/>
          <p:cNvSpPr txBox="1"/>
          <p:nvPr>
            <p:ph type="title"/>
          </p:nvPr>
        </p:nvSpPr>
        <p:spPr>
          <a:xfrm>
            <a:off x="179512" y="36612"/>
            <a:ext cx="7661100" cy="59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 아파트 매입 기간 추정 - 80% 대출 갚는 정</a:t>
            </a:r>
            <a:r>
              <a:rPr lang="en-US"/>
              <a:t>보</a:t>
            </a:r>
            <a:endParaRPr/>
          </a:p>
        </p:txBody>
      </p:sp>
      <p:grpSp>
        <p:nvGrpSpPr>
          <p:cNvPr id="432" name="Google Shape;432;p35"/>
          <p:cNvGrpSpPr/>
          <p:nvPr/>
        </p:nvGrpSpPr>
        <p:grpSpPr>
          <a:xfrm>
            <a:off x="583519" y="1720000"/>
            <a:ext cx="1762125" cy="1924050"/>
            <a:chOff x="2335288" y="1113600"/>
            <a:chExt cx="1762125" cy="1924050"/>
          </a:xfrm>
        </p:grpSpPr>
        <p:pic>
          <p:nvPicPr>
            <p:cNvPr id="433" name="Google Shape;433;p35"/>
            <p:cNvPicPr preferRelativeResize="0"/>
            <p:nvPr/>
          </p:nvPicPr>
          <p:blipFill rotWithShape="1">
            <a:blip r:embed="rId3">
              <a:alphaModFix/>
            </a:blip>
            <a:srcRect b="9139" l="9803" r="10164" t="5045"/>
            <a:stretch/>
          </p:blipFill>
          <p:spPr>
            <a:xfrm>
              <a:off x="2335288" y="1113600"/>
              <a:ext cx="1762125" cy="1924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4" name="Google Shape;434;p35"/>
            <p:cNvSpPr txBox="1"/>
            <p:nvPr/>
          </p:nvSpPr>
          <p:spPr>
            <a:xfrm>
              <a:off x="2934325" y="2509250"/>
              <a:ext cx="913200" cy="29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기혼</a:t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35" name="Google Shape;435;p35"/>
          <p:cNvSpPr txBox="1"/>
          <p:nvPr/>
        </p:nvSpPr>
        <p:spPr>
          <a:xfrm>
            <a:off x="813099" y="3773848"/>
            <a:ext cx="19740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광주 / 25평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36" name="Google Shape;436;p35"/>
          <p:cNvPicPr preferRelativeResize="0"/>
          <p:nvPr/>
        </p:nvPicPr>
        <p:blipFill rotWithShape="1">
          <a:blip r:embed="rId4">
            <a:alphaModFix/>
          </a:blip>
          <a:srcRect b="3816" l="4030" r="0" t="88770"/>
          <a:stretch/>
        </p:blipFill>
        <p:spPr>
          <a:xfrm>
            <a:off x="2976292" y="1832200"/>
            <a:ext cx="5347551" cy="73955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5"/>
          <p:cNvSpPr/>
          <p:nvPr/>
        </p:nvSpPr>
        <p:spPr>
          <a:xfrm>
            <a:off x="4852704" y="1513050"/>
            <a:ext cx="798900" cy="4155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Malgun Gothic"/>
                <a:ea typeface="Malgun Gothic"/>
                <a:cs typeface="Malgun Gothic"/>
                <a:sym typeface="Malgun Gothic"/>
              </a:rPr>
              <a:t>월 납입</a:t>
            </a:r>
            <a:r>
              <a:rPr lang="en-US" sz="1100">
                <a:latin typeface="Malgun Gothic"/>
                <a:ea typeface="Malgun Gothic"/>
                <a:cs typeface="Malgun Gothic"/>
                <a:sym typeface="Malgun Gothic"/>
              </a:rPr>
              <a:t>금</a:t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8" name="Google Shape;438;p35"/>
          <p:cNvSpPr/>
          <p:nvPr/>
        </p:nvSpPr>
        <p:spPr>
          <a:xfrm>
            <a:off x="5665013" y="1513050"/>
            <a:ext cx="702900" cy="4155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1200">
                <a:latin typeface="Malgun Gothic"/>
                <a:ea typeface="Malgun Gothic"/>
                <a:cs typeface="Malgun Gothic"/>
                <a:sym typeface="Malgun Gothic"/>
              </a:rPr>
              <a:t>0년 </a:t>
            </a:r>
            <a:r>
              <a:rPr lang="en-US" sz="1200">
                <a:latin typeface="Malgun Gothic"/>
                <a:ea typeface="Malgun Gothic"/>
                <a:cs typeface="Malgun Gothic"/>
                <a:sym typeface="Malgun Gothic"/>
              </a:rPr>
              <a:t>납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9" name="Google Shape;439;p35"/>
          <p:cNvSpPr/>
          <p:nvPr/>
        </p:nvSpPr>
        <p:spPr>
          <a:xfrm>
            <a:off x="6367927" y="1513050"/>
            <a:ext cx="1365600" cy="4155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대출금 + 이자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0" name="Google Shape;440;p35"/>
          <p:cNvSpPr/>
          <p:nvPr/>
        </p:nvSpPr>
        <p:spPr>
          <a:xfrm>
            <a:off x="7733525" y="1513050"/>
            <a:ext cx="961800" cy="4155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이자 비용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1" name="Google Shape;441;p35"/>
          <p:cNvSpPr txBox="1"/>
          <p:nvPr/>
        </p:nvSpPr>
        <p:spPr>
          <a:xfrm>
            <a:off x="2983660" y="2993725"/>
            <a:ext cx="53475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❏"/>
            </a:pPr>
            <a:r>
              <a:rPr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나머지 80% </a:t>
            </a:r>
            <a:r>
              <a:rPr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대출이자율</a:t>
            </a:r>
            <a:r>
              <a:rPr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가장 낮은 은행 선택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❏"/>
            </a:pPr>
            <a:r>
              <a:rPr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원리금균등상환으로 30년 갚는데 매달 갚는 비용 (2,725,560원)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❏"/>
            </a:pPr>
            <a:r>
              <a:rPr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30년간 이자비용(337,201,895원)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2" name="Google Shape;442;p35"/>
          <p:cNvSpPr/>
          <p:nvPr/>
        </p:nvSpPr>
        <p:spPr>
          <a:xfrm>
            <a:off x="3077675" y="1513050"/>
            <a:ext cx="798900" cy="4155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대출금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3" name="Google Shape;443;p35"/>
          <p:cNvSpPr/>
          <p:nvPr/>
        </p:nvSpPr>
        <p:spPr>
          <a:xfrm>
            <a:off x="3890059" y="1513050"/>
            <a:ext cx="943500" cy="4155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Malgun Gothic"/>
                <a:ea typeface="Malgun Gothic"/>
                <a:cs typeface="Malgun Gothic"/>
                <a:sym typeface="Malgun Gothic"/>
              </a:rPr>
              <a:t>월 이자</a:t>
            </a:r>
            <a:r>
              <a:rPr lang="en-US" sz="1300">
                <a:latin typeface="Malgun Gothic"/>
                <a:ea typeface="Malgun Gothic"/>
                <a:cs typeface="Malgun Gothic"/>
                <a:sym typeface="Malgun Gothic"/>
              </a:rPr>
              <a:t>율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6"/>
          <p:cNvSpPr/>
          <p:nvPr/>
        </p:nvSpPr>
        <p:spPr>
          <a:xfrm>
            <a:off x="8046350" y="0"/>
            <a:ext cx="1097700" cy="1338000"/>
          </a:xfrm>
          <a:prstGeom prst="rect">
            <a:avLst/>
          </a:prstGeom>
          <a:solidFill>
            <a:srgbClr val="EEF4FE"/>
          </a:solidFill>
          <a:ln cap="flat" cmpd="sng" w="9525">
            <a:solidFill>
              <a:srgbClr val="EEF4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9" name="Google Shape;449;p36"/>
          <p:cNvSpPr/>
          <p:nvPr/>
        </p:nvSpPr>
        <p:spPr>
          <a:xfrm>
            <a:off x="-9425" y="1337925"/>
            <a:ext cx="9144000" cy="2481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0" name="Google Shape;450;p36"/>
          <p:cNvPicPr preferRelativeResize="0"/>
          <p:nvPr/>
        </p:nvPicPr>
        <p:blipFill>
          <a:blip r:embed="rId3">
            <a:alphaModFix amt="65000"/>
          </a:blip>
          <a:stretch>
            <a:fillRect/>
          </a:stretch>
        </p:blipFill>
        <p:spPr>
          <a:xfrm>
            <a:off x="-9425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1" name="Google Shape;451;p36"/>
          <p:cNvGrpSpPr/>
          <p:nvPr/>
        </p:nvGrpSpPr>
        <p:grpSpPr>
          <a:xfrm>
            <a:off x="3908239" y="2281803"/>
            <a:ext cx="5336967" cy="477225"/>
            <a:chOff x="3333984" y="3422774"/>
            <a:chExt cx="5336967" cy="636300"/>
          </a:xfrm>
        </p:grpSpPr>
        <p:sp>
          <p:nvSpPr>
            <p:cNvPr id="452" name="Google Shape;452;p36"/>
            <p:cNvSpPr txBox="1"/>
            <p:nvPr/>
          </p:nvSpPr>
          <p:spPr>
            <a:xfrm>
              <a:off x="4221951" y="3433137"/>
              <a:ext cx="4449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결론</a:t>
              </a:r>
              <a:r>
                <a:rPr b="1"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/>
            </a:p>
          </p:txBody>
        </p:sp>
        <p:sp>
          <p:nvSpPr>
            <p:cNvPr id="453" name="Google Shape;453;p36"/>
            <p:cNvSpPr/>
            <p:nvPr/>
          </p:nvSpPr>
          <p:spPr>
            <a:xfrm>
              <a:off x="3333984" y="3428149"/>
              <a:ext cx="751200" cy="625500"/>
            </a:xfrm>
            <a:prstGeom prst="cube">
              <a:avLst>
                <a:gd fmla="val 25000" name="adj"/>
              </a:avLst>
            </a:prstGeom>
            <a:solidFill>
              <a:srgbClr val="D25F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36"/>
            <p:cNvSpPr txBox="1"/>
            <p:nvPr/>
          </p:nvSpPr>
          <p:spPr>
            <a:xfrm>
              <a:off x="3408824" y="3422774"/>
              <a:ext cx="601500" cy="6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05</a:t>
              </a:r>
              <a:endParaRPr b="1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0"/>
          <p:cNvSpPr txBox="1"/>
          <p:nvPr/>
        </p:nvSpPr>
        <p:spPr>
          <a:xfrm>
            <a:off x="3904075" y="2326786"/>
            <a:ext cx="41643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635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b="1"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각 로봇 회사 평균 연봉은?</a:t>
            </a:r>
            <a:endParaRPr b="1" sz="1500"/>
          </a:p>
          <a:p>
            <a:pPr indent="-635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b="1"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어느 지역에 밀집</a:t>
            </a:r>
            <a:r>
              <a:rPr b="1"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해</a:t>
            </a:r>
            <a:r>
              <a:rPr b="1"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있는가?</a:t>
            </a:r>
            <a:endParaRPr b="1" sz="1500"/>
          </a:p>
          <a:p>
            <a:pPr indent="-635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b="1"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밀집되어 있는 지역들 중 선호하는 지역은?</a:t>
            </a:r>
            <a:endParaRPr b="1" sz="1500"/>
          </a:p>
          <a:p>
            <a:pPr indent="8255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t/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" name="Google Shape;95;p10"/>
          <p:cNvGrpSpPr/>
          <p:nvPr/>
        </p:nvGrpSpPr>
        <p:grpSpPr>
          <a:xfrm>
            <a:off x="3122069" y="1609363"/>
            <a:ext cx="5377267" cy="530294"/>
            <a:chOff x="3333984" y="2562066"/>
            <a:chExt cx="5377267" cy="707058"/>
          </a:xfrm>
        </p:grpSpPr>
        <p:sp>
          <p:nvSpPr>
            <p:cNvPr id="96" name="Google Shape;96;p10"/>
            <p:cNvSpPr txBox="1"/>
            <p:nvPr/>
          </p:nvSpPr>
          <p:spPr>
            <a:xfrm>
              <a:off x="4262251" y="2609437"/>
              <a:ext cx="4449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로봇 회사에 대한 정보 탐색</a:t>
              </a:r>
              <a:endParaRPr/>
            </a:p>
          </p:txBody>
        </p:sp>
        <p:sp>
          <p:nvSpPr>
            <p:cNvPr id="97" name="Google Shape;97;p10"/>
            <p:cNvSpPr/>
            <p:nvPr/>
          </p:nvSpPr>
          <p:spPr>
            <a:xfrm>
              <a:off x="3333984" y="2562066"/>
              <a:ext cx="751255" cy="625533"/>
            </a:xfrm>
            <a:prstGeom prst="cube">
              <a:avLst>
                <a:gd fmla="val 25000" name="adj"/>
              </a:avLst>
            </a:prstGeom>
            <a:solidFill>
              <a:srgbClr val="D25F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0"/>
            <p:cNvSpPr txBox="1"/>
            <p:nvPr/>
          </p:nvSpPr>
          <p:spPr>
            <a:xfrm>
              <a:off x="3341199" y="2632824"/>
              <a:ext cx="601500" cy="6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 b="1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7"/>
          <p:cNvSpPr txBox="1"/>
          <p:nvPr>
            <p:ph type="title"/>
          </p:nvPr>
        </p:nvSpPr>
        <p:spPr>
          <a:xfrm>
            <a:off x="179512" y="36612"/>
            <a:ext cx="7661100" cy="59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5. 결</a:t>
            </a:r>
            <a:r>
              <a:rPr lang="en-US"/>
              <a:t>론</a:t>
            </a:r>
            <a:endParaRPr/>
          </a:p>
        </p:txBody>
      </p:sp>
      <p:pic>
        <p:nvPicPr>
          <p:cNvPr id="461" name="Google Shape;46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425" y="929537"/>
            <a:ext cx="7677150" cy="1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37"/>
          <p:cNvSpPr/>
          <p:nvPr/>
        </p:nvSpPr>
        <p:spPr>
          <a:xfrm>
            <a:off x="6986575" y="1409975"/>
            <a:ext cx="1314600" cy="837600"/>
          </a:xfrm>
          <a:prstGeom prst="flowChartAlternateProcess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3" name="Google Shape;463;p37"/>
          <p:cNvSpPr txBox="1"/>
          <p:nvPr/>
        </p:nvSpPr>
        <p:spPr>
          <a:xfrm>
            <a:off x="733425" y="3622775"/>
            <a:ext cx="6795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기혼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❏"/>
            </a:pPr>
            <a:r>
              <a:rPr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원리금균등상환으로 30년 갚는데 매달 갚는 비용 (2,725,560원)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❏"/>
            </a:pPr>
            <a:r>
              <a:rPr b="1"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30년간 이자비용 (337,201,895원)</a:t>
            </a:r>
            <a:endParaRPr b="1"/>
          </a:p>
        </p:txBody>
      </p:sp>
      <p:sp>
        <p:nvSpPr>
          <p:cNvPr id="464" name="Google Shape;464;p37"/>
          <p:cNvSpPr txBox="1"/>
          <p:nvPr/>
        </p:nvSpPr>
        <p:spPr>
          <a:xfrm>
            <a:off x="733425" y="2571750"/>
            <a:ext cx="51318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미혼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❏"/>
            </a:pPr>
            <a:r>
              <a:rPr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원리금균등상환으로 10년 갚는데 매달 갚는 비용 (850,953원)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❏"/>
            </a:pPr>
            <a:r>
              <a:rPr b="1"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10년간 이자비용 (14,114,446원)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8"/>
          <p:cNvSpPr txBox="1"/>
          <p:nvPr>
            <p:ph type="ctrTitle"/>
          </p:nvPr>
        </p:nvSpPr>
        <p:spPr>
          <a:xfrm>
            <a:off x="436079" y="1653648"/>
            <a:ext cx="66264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000"/>
              <a:buFont typeface="Gulimche"/>
              <a:buNone/>
            </a:pPr>
            <a:r>
              <a:rPr lang="en-US"/>
              <a:t>THANK YOU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1"/>
          <p:cNvSpPr txBox="1"/>
          <p:nvPr>
            <p:ph type="title"/>
          </p:nvPr>
        </p:nvSpPr>
        <p:spPr>
          <a:xfrm>
            <a:off x="179512" y="36612"/>
            <a:ext cx="76611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로봇 회사에 대한 정보 탐색</a:t>
            </a:r>
            <a:endParaRPr/>
          </a:p>
        </p:txBody>
      </p:sp>
      <p:sp>
        <p:nvSpPr>
          <p:cNvPr id="104" name="Google Shape;104;p11"/>
          <p:cNvSpPr txBox="1"/>
          <p:nvPr/>
        </p:nvSpPr>
        <p:spPr>
          <a:xfrm>
            <a:off x="355225" y="902675"/>
            <a:ext cx="4107900" cy="39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</a:t>
            </a:r>
            <a:r>
              <a:rPr b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로봇 회사의 평균 연봉은?</a:t>
            </a:r>
            <a:endParaRPr b="1"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❏"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평균 연봉 인상률을 보면</a:t>
            </a:r>
            <a:b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성남과 인천이 높다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❏"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평균연봉까지 고려했을때</a:t>
            </a:r>
            <a:b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성남이 제일 높다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5" name="Google Shape;105;p11"/>
          <p:cNvPicPr preferRelativeResize="0"/>
          <p:nvPr/>
        </p:nvPicPr>
        <p:blipFill rotWithShape="1">
          <a:blip r:embed="rId3">
            <a:alphaModFix/>
          </a:blip>
          <a:srcRect b="0" l="0" r="891" t="1506"/>
          <a:stretch/>
        </p:blipFill>
        <p:spPr>
          <a:xfrm>
            <a:off x="4571988" y="902677"/>
            <a:ext cx="4114800" cy="3931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2"/>
          <p:cNvSpPr txBox="1"/>
          <p:nvPr>
            <p:ph type="title"/>
          </p:nvPr>
        </p:nvSpPr>
        <p:spPr>
          <a:xfrm>
            <a:off x="179512" y="36612"/>
            <a:ext cx="76611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로봇 회사에 대한 정보 탐색</a:t>
            </a:r>
            <a:endParaRPr/>
          </a:p>
        </p:txBody>
      </p:sp>
      <p:sp>
        <p:nvSpPr>
          <p:cNvPr id="111" name="Google Shape;111;p12"/>
          <p:cNvSpPr txBox="1"/>
          <p:nvPr/>
        </p:nvSpPr>
        <p:spPr>
          <a:xfrm>
            <a:off x="355225" y="902675"/>
            <a:ext cx="4107900" cy="39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어느 지역에 밀집해 있는가?</a:t>
            </a:r>
            <a:endParaRPr b="1"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❏"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가장 많이 분포되어 있는 지역은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성남, 대전, 인천, 경남, 부산 순서로 파악되었다.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2" name="Google Shape;11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3450" y="889058"/>
            <a:ext cx="4114800" cy="3931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13"/>
          <p:cNvGrpSpPr/>
          <p:nvPr/>
        </p:nvGrpSpPr>
        <p:grpSpPr>
          <a:xfrm>
            <a:off x="4571993" y="919058"/>
            <a:ext cx="4114754" cy="3932030"/>
            <a:chOff x="4585110" y="929484"/>
            <a:chExt cx="3931919" cy="4023360"/>
          </a:xfrm>
        </p:grpSpPr>
        <p:pic>
          <p:nvPicPr>
            <p:cNvPr id="118" name="Google Shape;118;p13"/>
            <p:cNvPicPr preferRelativeResize="0"/>
            <p:nvPr/>
          </p:nvPicPr>
          <p:blipFill rotWithShape="1">
            <a:blip r:embed="rId3">
              <a:alphaModFix/>
            </a:blip>
            <a:srcRect b="22957" l="10410" r="51329" t="29285"/>
            <a:stretch/>
          </p:blipFill>
          <p:spPr>
            <a:xfrm>
              <a:off x="4585110" y="929484"/>
              <a:ext cx="3931919" cy="40233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" name="Google Shape;119;p13"/>
            <p:cNvSpPr/>
            <p:nvPr/>
          </p:nvSpPr>
          <p:spPr>
            <a:xfrm>
              <a:off x="5469860" y="2107508"/>
              <a:ext cx="456600" cy="467700"/>
            </a:xfrm>
            <a:prstGeom prst="ellipse">
              <a:avLst/>
            </a:prstGeom>
            <a:noFill/>
            <a:ln cap="flat" cmpd="sng" w="1143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5709645" y="3141407"/>
              <a:ext cx="626400" cy="539700"/>
            </a:xfrm>
            <a:prstGeom prst="ellipse">
              <a:avLst/>
            </a:prstGeom>
            <a:noFill/>
            <a:ln cap="flat" cmpd="sng" w="1143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6715756" y="3586712"/>
              <a:ext cx="812400" cy="726300"/>
            </a:xfrm>
            <a:prstGeom prst="ellipse">
              <a:avLst/>
            </a:prstGeom>
            <a:noFill/>
            <a:ln cap="flat" cmpd="sng" w="1143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5085344" y="4286707"/>
              <a:ext cx="626400" cy="597600"/>
            </a:xfrm>
            <a:prstGeom prst="ellipse">
              <a:avLst/>
            </a:prstGeom>
            <a:noFill/>
            <a:ln cap="flat" cmpd="sng" w="1143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23" name="Google Shape;123;p13"/>
          <p:cNvSpPr txBox="1"/>
          <p:nvPr>
            <p:ph type="title"/>
          </p:nvPr>
        </p:nvSpPr>
        <p:spPr>
          <a:xfrm>
            <a:off x="179512" y="36612"/>
            <a:ext cx="76611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로봇 회사에 대한 정보 탐색</a:t>
            </a:r>
            <a:endParaRPr/>
          </a:p>
        </p:txBody>
      </p:sp>
      <p:sp>
        <p:nvSpPr>
          <p:cNvPr id="124" name="Google Shape;124;p13"/>
          <p:cNvSpPr txBox="1"/>
          <p:nvPr/>
        </p:nvSpPr>
        <p:spPr>
          <a:xfrm>
            <a:off x="355225" y="902675"/>
            <a:ext cx="4107900" cy="39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밀집되어 있는 지역들 중</a:t>
            </a:r>
            <a:endParaRPr b="1"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선호하는 지역은?</a:t>
            </a:r>
            <a:endParaRPr b="1"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❏"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위 두 데이터를 통해 ‘성남’이 겹치는 부분이 많음을 확인했다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❏"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20~30대 전입 인원이 경기도에 제일 많다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5" name="Google Shape;125;p13"/>
          <p:cNvGrpSpPr/>
          <p:nvPr/>
        </p:nvGrpSpPr>
        <p:grpSpPr>
          <a:xfrm>
            <a:off x="4571975" y="919113"/>
            <a:ext cx="4114800" cy="3931920"/>
            <a:chOff x="4571975" y="928963"/>
            <a:chExt cx="4114800" cy="3931920"/>
          </a:xfrm>
        </p:grpSpPr>
        <p:pic>
          <p:nvPicPr>
            <p:cNvPr id="126" name="Google Shape;126;p13"/>
            <p:cNvPicPr preferRelativeResize="0"/>
            <p:nvPr/>
          </p:nvPicPr>
          <p:blipFill rotWithShape="1">
            <a:blip r:embed="rId4">
              <a:alphaModFix/>
            </a:blip>
            <a:srcRect b="1388" l="0" r="950" t="1505"/>
            <a:stretch/>
          </p:blipFill>
          <p:spPr>
            <a:xfrm>
              <a:off x="4571975" y="928963"/>
              <a:ext cx="4114800" cy="3931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p13"/>
            <p:cNvSpPr/>
            <p:nvPr/>
          </p:nvSpPr>
          <p:spPr>
            <a:xfrm>
              <a:off x="6906800" y="1255150"/>
              <a:ext cx="657000" cy="3291600"/>
            </a:xfrm>
            <a:prstGeom prst="flowChartAlternateProcess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28" name="Google Shape;128;p13"/>
          <p:cNvGrpSpPr/>
          <p:nvPr/>
        </p:nvGrpSpPr>
        <p:grpSpPr>
          <a:xfrm>
            <a:off x="4571975" y="919113"/>
            <a:ext cx="4114800" cy="3931919"/>
            <a:chOff x="4571975" y="919113"/>
            <a:chExt cx="4114800" cy="3931919"/>
          </a:xfrm>
        </p:grpSpPr>
        <p:pic>
          <p:nvPicPr>
            <p:cNvPr id="129" name="Google Shape;129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71975" y="919113"/>
              <a:ext cx="4114800" cy="39319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" name="Google Shape;130;p13"/>
            <p:cNvSpPr/>
            <p:nvPr/>
          </p:nvSpPr>
          <p:spPr>
            <a:xfrm>
              <a:off x="4844775" y="1440525"/>
              <a:ext cx="3208200" cy="359700"/>
            </a:xfrm>
            <a:prstGeom prst="flowChartAlternateProcess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31" name="Google Shape;131;p13"/>
          <p:cNvPicPr preferRelativeResize="0"/>
          <p:nvPr/>
        </p:nvPicPr>
        <p:blipFill rotWithShape="1">
          <a:blip r:embed="rId6">
            <a:alphaModFix/>
          </a:blip>
          <a:srcRect b="1701" l="926" r="1550" t="2144"/>
          <a:stretch/>
        </p:blipFill>
        <p:spPr>
          <a:xfrm>
            <a:off x="458187" y="902675"/>
            <a:ext cx="8227625" cy="396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/>
          <p:nvPr/>
        </p:nvSpPr>
        <p:spPr>
          <a:xfrm>
            <a:off x="0" y="1430250"/>
            <a:ext cx="9144000" cy="2283000"/>
          </a:xfrm>
          <a:prstGeom prst="flowChartProcess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7" name="Google Shape;137;p14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14"/>
          <p:cNvGrpSpPr/>
          <p:nvPr/>
        </p:nvGrpSpPr>
        <p:grpSpPr>
          <a:xfrm>
            <a:off x="2343158" y="1741671"/>
            <a:ext cx="5377267" cy="530294"/>
            <a:chOff x="3333984" y="2562066"/>
            <a:chExt cx="5377267" cy="707058"/>
          </a:xfrm>
        </p:grpSpPr>
        <p:sp>
          <p:nvSpPr>
            <p:cNvPr id="139" name="Google Shape;139;p14"/>
            <p:cNvSpPr txBox="1"/>
            <p:nvPr/>
          </p:nvSpPr>
          <p:spPr>
            <a:xfrm>
              <a:off x="4262251" y="2584914"/>
              <a:ext cx="4449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주거 형태 탐색 및 분석</a:t>
              </a: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3333984" y="2562066"/>
              <a:ext cx="751200" cy="625500"/>
            </a:xfrm>
            <a:prstGeom prst="cube">
              <a:avLst>
                <a:gd fmla="val 25000" name="adj"/>
              </a:avLst>
            </a:prstGeom>
            <a:solidFill>
              <a:srgbClr val="D25F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4"/>
            <p:cNvSpPr txBox="1"/>
            <p:nvPr/>
          </p:nvSpPr>
          <p:spPr>
            <a:xfrm>
              <a:off x="3341199" y="2632824"/>
              <a:ext cx="601500" cy="6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02</a:t>
              </a:r>
              <a:endParaRPr b="1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14"/>
          <p:cNvSpPr txBox="1"/>
          <p:nvPr/>
        </p:nvSpPr>
        <p:spPr>
          <a:xfrm>
            <a:off x="3202089" y="2356757"/>
            <a:ext cx="41643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635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b="1"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연령대별 주거형태는?</a:t>
            </a:r>
            <a:endParaRPr b="1" sz="1500"/>
          </a:p>
          <a:p>
            <a:pPr indent="-635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b="1"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나이대별 결혼 유무는?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35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b="1"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가구당 주거면적은?</a:t>
            </a:r>
            <a:endParaRPr b="1" sz="1500"/>
          </a:p>
          <a:p>
            <a:pPr indent="8255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t/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79512" y="36612"/>
            <a:ext cx="76611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주거 형태 탐색 및 분석</a:t>
            </a:r>
            <a:endParaRPr sz="2600"/>
          </a:p>
        </p:txBody>
      </p:sp>
      <p:sp>
        <p:nvSpPr>
          <p:cNvPr id="148" name="Google Shape;148;p15"/>
          <p:cNvSpPr txBox="1"/>
          <p:nvPr/>
        </p:nvSpPr>
        <p:spPr>
          <a:xfrm>
            <a:off x="360613" y="925570"/>
            <a:ext cx="39600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b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연령대별 주거 형태는?</a:t>
            </a:r>
            <a:endParaRPr b="1"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❏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1인 가구는 아파트나 단독주택 거주                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9" name="Google Shape;149;p15"/>
          <p:cNvPicPr preferRelativeResize="0"/>
          <p:nvPr/>
        </p:nvPicPr>
        <p:blipFill rotWithShape="1">
          <a:blip r:embed="rId3">
            <a:alphaModFix/>
          </a:blip>
          <a:srcRect b="0" l="0" r="15376" t="0"/>
          <a:stretch/>
        </p:blipFill>
        <p:spPr>
          <a:xfrm>
            <a:off x="696577" y="1996886"/>
            <a:ext cx="3288082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3450" y="1996865"/>
            <a:ext cx="329184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5"/>
          <p:cNvSpPr txBox="1"/>
          <p:nvPr/>
        </p:nvSpPr>
        <p:spPr>
          <a:xfrm>
            <a:off x="4865886" y="1604070"/>
            <a:ext cx="37470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Char char="❏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2인 가구는 아파트에 비중이 높다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4350" y="2040575"/>
            <a:ext cx="329184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6"/>
          <p:cNvSpPr txBox="1"/>
          <p:nvPr>
            <p:ph type="title"/>
          </p:nvPr>
        </p:nvSpPr>
        <p:spPr>
          <a:xfrm>
            <a:off x="179512" y="36612"/>
            <a:ext cx="76611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주거 형태 탐색 및 분</a:t>
            </a:r>
            <a:r>
              <a:rPr lang="en-US"/>
              <a:t>석</a:t>
            </a:r>
            <a:r>
              <a:rPr lang="en-US"/>
              <a:t> </a:t>
            </a:r>
            <a:endParaRPr/>
          </a:p>
        </p:txBody>
      </p:sp>
      <p:sp>
        <p:nvSpPr>
          <p:cNvPr id="158" name="Google Shape;158;p16"/>
          <p:cNvSpPr txBox="1"/>
          <p:nvPr/>
        </p:nvSpPr>
        <p:spPr>
          <a:xfrm>
            <a:off x="355225" y="902675"/>
            <a:ext cx="4107900" cy="39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나이대별 결혼 유무는?</a:t>
            </a:r>
            <a:endParaRPr b="1"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9" name="Google Shape;15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150" y="2012925"/>
            <a:ext cx="3291850" cy="272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6"/>
          <p:cNvPicPr preferRelativeResize="0"/>
          <p:nvPr/>
        </p:nvPicPr>
        <p:blipFill rotWithShape="1">
          <a:blip r:embed="rId5">
            <a:alphaModFix/>
          </a:blip>
          <a:srcRect b="0" l="0" r="0" t="2600"/>
          <a:stretch/>
        </p:blipFill>
        <p:spPr>
          <a:xfrm>
            <a:off x="681150" y="2076250"/>
            <a:ext cx="3291850" cy="26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4350" y="2004900"/>
            <a:ext cx="329184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